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7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39" r:id="rId30"/>
    <p:sldId id="285" r:id="rId31"/>
    <p:sldId id="286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288" r:id="rId40"/>
    <p:sldId id="340" r:id="rId41"/>
    <p:sldId id="341" r:id="rId42"/>
    <p:sldId id="342" r:id="rId43"/>
    <p:sldId id="343" r:id="rId44"/>
    <p:sldId id="344" r:id="rId45"/>
    <p:sldId id="346" r:id="rId46"/>
    <p:sldId id="348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4" r:id="rId84"/>
    <p:sldId id="335" r:id="rId85"/>
    <p:sldId id="336" r:id="rId86"/>
    <p:sldId id="337" r:id="rId87"/>
  </p:sldIdLst>
  <p:sldSz cx="12192000" cy="6858000"/>
  <p:notesSz cx="6858000" cy="9144000"/>
  <p:embeddedFontLst>
    <p:embeddedFont>
      <p:font typeface="맑은 고딕" pitchFamily="50" charset="-127"/>
      <p:regular r:id="rId89"/>
      <p:bold r:id="rId90"/>
    </p:embeddedFont>
    <p:embeddedFont>
      <p:font typeface="THE정고딕130" pitchFamily="18" charset="-127"/>
      <p:regular r:id="rId91"/>
    </p:embeddedFont>
    <p:embeddedFont>
      <p:font typeface="THE정고딕150" pitchFamily="18" charset="-127"/>
      <p:regular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24B"/>
    <a:srgbClr val="12A5A9"/>
    <a:srgbClr val="E7E6E6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6"/>
    <p:restoredTop sz="95373" autoAdjust="0"/>
  </p:normalViewPr>
  <p:slideViewPr>
    <p:cSldViewPr snapToGrid="0" snapToObjects="1">
      <p:cViewPr varScale="1">
        <p:scale>
          <a:sx n="87" d="100"/>
          <a:sy n="87" d="100"/>
        </p:scale>
        <p:origin x="-648" y="-8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1491A6C-9644-4500-929C-B1F294E4800F}" type="datetime1">
              <a:rPr lang="ko-KR" altLang="en-US"/>
              <a:pPr lvl="0">
                <a:defRPr/>
              </a:pPr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3BBACB1-D863-43DB-93E2-4055B8FCDD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141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일반 사용자랑 마이페이지 다른부분만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3BBACB1-D863-43DB-93E2-4055B8FCDDA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3"/>
          <a:stretch/>
        </p:blipFill>
        <p:spPr>
          <a:xfrm>
            <a:off x="0" y="-13970"/>
            <a:ext cx="12192634" cy="6871970"/>
          </a:xfrm>
          <a:prstGeom prst="rect">
            <a:avLst/>
          </a:prstGeom>
          <a:solidFill>
            <a:schemeClr val="tx1">
              <a:alpha val="45000"/>
            </a:schemeClr>
          </a:solidFill>
        </p:spPr>
      </p:pic>
      <p:sp>
        <p:nvSpPr>
          <p:cNvPr id="3" name="직사각형 2"/>
          <p:cNvSpPr/>
          <p:nvPr userDrawn="1"/>
        </p:nvSpPr>
        <p:spPr>
          <a:xfrm>
            <a:off x="0" y="-13970"/>
            <a:ext cx="12192634" cy="6871970"/>
          </a:xfrm>
          <a:prstGeom prst="rect">
            <a:avLst/>
          </a:pr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C9D3B80-2639-45EA-95B5-D9EAD7F532D5}"/>
              </a:ext>
            </a:extLst>
          </p:cNvPr>
          <p:cNvSpPr/>
          <p:nvPr userDrawn="1"/>
        </p:nvSpPr>
        <p:spPr>
          <a:xfrm>
            <a:off x="0" y="0"/>
            <a:ext cx="12192000" cy="7936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2018-01-04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5"/>
          <p:cNvSpPr txBox="1">
            <a:spLocks/>
          </p:cNvSpPr>
          <p:nvPr/>
        </p:nvSpPr>
        <p:spPr>
          <a:xfrm>
            <a:off x="1640484" y="1644707"/>
            <a:ext cx="6343015" cy="9232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di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cap="none" dirty="0" err="1">
                <a:solidFill>
                  <a:srgbClr val="FFFFFF"/>
                </a:solidFill>
                <a:latin typeface="THE정고딕150" charset="0"/>
                <a:ea typeface="THE정고딕150" charset="0"/>
              </a:rPr>
              <a:t>FitnessGround</a:t>
            </a:r>
            <a:endParaRPr lang="ko-KR" altLang="en-US" sz="2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42390" y="4337685"/>
            <a:ext cx="63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defRPr/>
            </a:pPr>
            <a:endParaRPr lang="en-US" altLang="ko-KR" sz="2000" dirty="0">
              <a:solidFill>
                <a:schemeClr val="bg1"/>
              </a:solidFill>
              <a:latin typeface="THE정고딕130"/>
              <a:ea typeface="THE정고딕130"/>
            </a:endParaRPr>
          </a:p>
          <a:p>
            <a:pPr algn="dist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bg1"/>
                </a:solidFill>
                <a:latin typeface="THE정고딕130"/>
                <a:ea typeface="THE정고딕130"/>
              </a:rPr>
              <a:t>구미향 김도영 </a:t>
            </a:r>
            <a:r>
              <a:rPr lang="ko-KR" altLang="en-US" sz="2000" dirty="0">
                <a:solidFill>
                  <a:srgbClr val="12A5A9"/>
                </a:solidFill>
                <a:latin typeface="THE정고딕130"/>
                <a:ea typeface="THE정고딕130"/>
              </a:rPr>
              <a:t>양동균 </a:t>
            </a:r>
            <a:r>
              <a:rPr lang="ko-KR" altLang="en-US" sz="2000" dirty="0">
                <a:solidFill>
                  <a:schemeClr val="bg1"/>
                </a:solidFill>
                <a:latin typeface="THE정고딕130"/>
                <a:ea typeface="THE정고딕130"/>
              </a:rPr>
              <a:t>윤지선 박준일 정세화 이규연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42390" y="4337685"/>
            <a:ext cx="1758604" cy="500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Team. </a:t>
            </a:r>
            <a:r>
              <a:rPr lang="ko-KR" altLang="en-US" sz="2000" b="1" dirty="0" err="1">
                <a:solidFill>
                  <a:schemeClr val="bg1"/>
                </a:solidFill>
                <a:latin typeface="+mj-lt"/>
              </a:rPr>
              <a:t>뚝이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864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순서도: 수행의 시작/종료 54"/>
          <p:cNvSpPr/>
          <p:nvPr/>
        </p:nvSpPr>
        <p:spPr>
          <a:xfrm>
            <a:off x="3791013" y="2154449"/>
            <a:ext cx="198293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+mn-ea"/>
              </a:rPr>
              <a:t>운동방법 페이지</a:t>
            </a:r>
          </a:p>
        </p:txBody>
      </p:sp>
      <p:sp>
        <p:nvSpPr>
          <p:cNvPr id="194" name="순서도: 수행의 시작/종료 55"/>
          <p:cNvSpPr/>
          <p:nvPr/>
        </p:nvSpPr>
        <p:spPr>
          <a:xfrm>
            <a:off x="3791014" y="2821923"/>
            <a:ext cx="198293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헬스장검색 페이지</a:t>
            </a:r>
          </a:p>
        </p:txBody>
      </p:sp>
      <p:sp>
        <p:nvSpPr>
          <p:cNvPr id="195" name="순서도: 수행의 시작/종료 56"/>
          <p:cNvSpPr/>
          <p:nvPr/>
        </p:nvSpPr>
        <p:spPr>
          <a:xfrm>
            <a:off x="3791014" y="5451406"/>
            <a:ext cx="198293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커뮤니티 페이지</a:t>
            </a:r>
          </a:p>
        </p:txBody>
      </p:sp>
      <p:pic>
        <p:nvPicPr>
          <p:cNvPr id="197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301540" y="3207652"/>
            <a:ext cx="903951" cy="92797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98" name="TextBox 76"/>
          <p:cNvSpPr txBox="1"/>
          <p:nvPr/>
        </p:nvSpPr>
        <p:spPr>
          <a:xfrm>
            <a:off x="301540" y="4228592"/>
            <a:ext cx="9039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+mn-ea"/>
              </a:rPr>
              <a:t>사용자</a:t>
            </a:r>
          </a:p>
        </p:txBody>
      </p:sp>
      <p:sp>
        <p:nvSpPr>
          <p:cNvPr id="199" name="순서도: 수행의 시작/종료 81"/>
          <p:cNvSpPr/>
          <p:nvPr/>
        </p:nvSpPr>
        <p:spPr>
          <a:xfrm>
            <a:off x="3791014" y="4011921"/>
            <a:ext cx="1982931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로그인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로그아웃</a:t>
            </a:r>
          </a:p>
        </p:txBody>
      </p:sp>
      <p:sp>
        <p:nvSpPr>
          <p:cNvPr id="200" name="순서도: 수행의 시작/종료 82"/>
          <p:cNvSpPr/>
          <p:nvPr/>
        </p:nvSpPr>
        <p:spPr>
          <a:xfrm>
            <a:off x="6449073" y="3151747"/>
            <a:ext cx="2292360" cy="570039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+mn-ea"/>
              </a:rPr>
              <a:t>검색 </a:t>
            </a:r>
            <a:r>
              <a:rPr lang="en-US" altLang="ko-KR" sz="140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 해당 헬스장 </a:t>
            </a:r>
          </a:p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+mn-ea"/>
              </a:rPr>
              <a:t>디테일뷰 페이지 이동</a:t>
            </a:r>
          </a:p>
        </p:txBody>
      </p:sp>
      <p:sp>
        <p:nvSpPr>
          <p:cNvPr id="201" name="순서도: 수행의 시작/종료 83"/>
          <p:cNvSpPr/>
          <p:nvPr/>
        </p:nvSpPr>
        <p:spPr>
          <a:xfrm>
            <a:off x="6468011" y="5058924"/>
            <a:ext cx="1787463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+mn-ea"/>
              </a:rPr>
              <a:t>운동모임 게시판</a:t>
            </a:r>
          </a:p>
        </p:txBody>
      </p:sp>
      <p:sp>
        <p:nvSpPr>
          <p:cNvPr id="202" name="순서도: 수행의 시작/종료 84"/>
          <p:cNvSpPr/>
          <p:nvPr/>
        </p:nvSpPr>
        <p:spPr>
          <a:xfrm>
            <a:off x="6477481" y="5534507"/>
            <a:ext cx="1454046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latin typeface="+mn-ea"/>
              </a:rPr>
              <a:t>QnA</a:t>
            </a:r>
            <a:r>
              <a:rPr lang="ko-KR" altLang="en-US" sz="1400">
                <a:solidFill>
                  <a:schemeClr val="tx1"/>
                </a:solidFill>
                <a:latin typeface="+mn-ea"/>
              </a:rPr>
              <a:t> 게시판</a:t>
            </a:r>
          </a:p>
        </p:txBody>
      </p:sp>
      <p:sp>
        <p:nvSpPr>
          <p:cNvPr id="203" name="순서도: 수행의 시작/종료 85"/>
          <p:cNvSpPr/>
          <p:nvPr/>
        </p:nvSpPr>
        <p:spPr>
          <a:xfrm>
            <a:off x="6486950" y="6010342"/>
            <a:ext cx="1438709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+mn-ea"/>
              </a:rPr>
              <a:t>후기 게시판</a:t>
            </a:r>
          </a:p>
        </p:txBody>
      </p:sp>
      <p:sp>
        <p:nvSpPr>
          <p:cNvPr id="204" name="순서도: 수행의 시작/종료 86"/>
          <p:cNvSpPr/>
          <p:nvPr/>
        </p:nvSpPr>
        <p:spPr>
          <a:xfrm>
            <a:off x="9553955" y="5660055"/>
            <a:ext cx="2140271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게시글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등록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삭제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수정</a:t>
            </a:r>
          </a:p>
        </p:txBody>
      </p:sp>
      <p:sp>
        <p:nvSpPr>
          <p:cNvPr id="205" name="순서도: 수행의 시작/종료 34"/>
          <p:cNvSpPr/>
          <p:nvPr/>
        </p:nvSpPr>
        <p:spPr>
          <a:xfrm>
            <a:off x="3791013" y="1501559"/>
            <a:ext cx="1706887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회원가입</a:t>
            </a:r>
          </a:p>
        </p:txBody>
      </p:sp>
      <p:cxnSp>
        <p:nvCxnSpPr>
          <p:cNvPr id="206" name="직선 화살표 연결선 205"/>
          <p:cNvCxnSpPr/>
          <p:nvPr/>
        </p:nvCxnSpPr>
        <p:spPr>
          <a:xfrm>
            <a:off x="1095550" y="3803271"/>
            <a:ext cx="48284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39"/>
          <p:cNvCxnSpPr>
            <a:endCxn id="199" idx="1"/>
          </p:cNvCxnSpPr>
          <p:nvPr/>
        </p:nvCxnSpPr>
        <p:spPr>
          <a:xfrm>
            <a:off x="3050568" y="3803271"/>
            <a:ext cx="740446" cy="4173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41"/>
          <p:cNvCxnSpPr>
            <a:endCxn id="205" idx="1"/>
          </p:cNvCxnSpPr>
          <p:nvPr/>
        </p:nvCxnSpPr>
        <p:spPr>
          <a:xfrm flipV="1">
            <a:off x="3050568" y="1710209"/>
            <a:ext cx="740445" cy="209306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51"/>
          <p:cNvCxnSpPr>
            <a:endCxn id="193" idx="1"/>
          </p:cNvCxnSpPr>
          <p:nvPr/>
        </p:nvCxnSpPr>
        <p:spPr>
          <a:xfrm flipV="1">
            <a:off x="3050568" y="2363099"/>
            <a:ext cx="740445" cy="1440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61"/>
          <p:cNvCxnSpPr>
            <a:endCxn id="194" idx="1"/>
          </p:cNvCxnSpPr>
          <p:nvPr/>
        </p:nvCxnSpPr>
        <p:spPr>
          <a:xfrm flipV="1">
            <a:off x="3050568" y="3030573"/>
            <a:ext cx="740446" cy="77269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65"/>
          <p:cNvCxnSpPr>
            <a:endCxn id="195" idx="1"/>
          </p:cNvCxnSpPr>
          <p:nvPr/>
        </p:nvCxnSpPr>
        <p:spPr>
          <a:xfrm>
            <a:off x="3050568" y="3803271"/>
            <a:ext cx="740446" cy="185678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72"/>
          <p:cNvCxnSpPr>
            <a:stCxn id="194" idx="3"/>
            <a:endCxn id="200" idx="1"/>
          </p:cNvCxnSpPr>
          <p:nvPr/>
        </p:nvCxnSpPr>
        <p:spPr>
          <a:xfrm>
            <a:off x="5773946" y="3030573"/>
            <a:ext cx="675127" cy="40619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87"/>
          <p:cNvCxnSpPr>
            <a:stCxn id="195" idx="3"/>
            <a:endCxn id="201" idx="1"/>
          </p:cNvCxnSpPr>
          <p:nvPr/>
        </p:nvCxnSpPr>
        <p:spPr>
          <a:xfrm flipV="1">
            <a:off x="5773946" y="5267574"/>
            <a:ext cx="694065" cy="39248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89"/>
          <p:cNvCxnSpPr>
            <a:stCxn id="195" idx="3"/>
            <a:endCxn id="202" idx="1"/>
          </p:cNvCxnSpPr>
          <p:nvPr/>
        </p:nvCxnSpPr>
        <p:spPr>
          <a:xfrm>
            <a:off x="5773946" y="5660056"/>
            <a:ext cx="703535" cy="831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96"/>
          <p:cNvCxnSpPr>
            <a:stCxn id="195" idx="3"/>
          </p:cNvCxnSpPr>
          <p:nvPr/>
        </p:nvCxnSpPr>
        <p:spPr>
          <a:xfrm>
            <a:off x="5773946" y="5660056"/>
            <a:ext cx="713003" cy="5589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98"/>
          <p:cNvCxnSpPr>
            <a:stCxn id="203" idx="3"/>
            <a:endCxn id="204" idx="1"/>
          </p:cNvCxnSpPr>
          <p:nvPr/>
        </p:nvCxnSpPr>
        <p:spPr>
          <a:xfrm flipV="1">
            <a:off x="7925659" y="5868705"/>
            <a:ext cx="1628296" cy="35028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98"/>
          <p:cNvCxnSpPr>
            <a:stCxn id="202" idx="3"/>
            <a:endCxn id="204" idx="1"/>
          </p:cNvCxnSpPr>
          <p:nvPr/>
        </p:nvCxnSpPr>
        <p:spPr>
          <a:xfrm>
            <a:off x="7931527" y="5743157"/>
            <a:ext cx="1622428" cy="12554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98"/>
          <p:cNvCxnSpPr>
            <a:stCxn id="201" idx="3"/>
            <a:endCxn id="204" idx="1"/>
          </p:cNvCxnSpPr>
          <p:nvPr/>
        </p:nvCxnSpPr>
        <p:spPr>
          <a:xfrm>
            <a:off x="8255474" y="5267574"/>
            <a:ext cx="1298481" cy="6011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65"/>
          <p:cNvCxnSpPr>
            <a:stCxn id="199" idx="2"/>
            <a:endCxn id="195" idx="0"/>
          </p:cNvCxnSpPr>
          <p:nvPr/>
        </p:nvCxnSpPr>
        <p:spPr>
          <a:xfrm>
            <a:off x="4782480" y="4429221"/>
            <a:ext cx="0" cy="1022185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순서도: 수행의 시작/종료 54"/>
          <p:cNvSpPr/>
          <p:nvPr/>
        </p:nvSpPr>
        <p:spPr>
          <a:xfrm>
            <a:off x="6403680" y="2127031"/>
            <a:ext cx="165346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필라테스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3" name="순서도: 수행의 시작/종료 54"/>
          <p:cNvSpPr/>
          <p:nvPr/>
        </p:nvSpPr>
        <p:spPr>
          <a:xfrm>
            <a:off x="6403680" y="1648506"/>
            <a:ext cx="165346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요가</a:t>
            </a:r>
          </a:p>
        </p:txBody>
      </p:sp>
      <p:sp>
        <p:nvSpPr>
          <p:cNvPr id="224" name="순서도: 수행의 시작/종료 54"/>
          <p:cNvSpPr/>
          <p:nvPr/>
        </p:nvSpPr>
        <p:spPr>
          <a:xfrm>
            <a:off x="6403680" y="2624438"/>
            <a:ext cx="165346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맨몸운동</a:t>
            </a:r>
          </a:p>
        </p:txBody>
      </p:sp>
      <p:cxnSp>
        <p:nvCxnSpPr>
          <p:cNvPr id="225" name="직선 화살표 연결선 72"/>
          <p:cNvCxnSpPr>
            <a:stCxn id="193" idx="3"/>
            <a:endCxn id="229" idx="1"/>
          </p:cNvCxnSpPr>
          <p:nvPr/>
        </p:nvCxnSpPr>
        <p:spPr>
          <a:xfrm flipV="1">
            <a:off x="5773945" y="1347978"/>
            <a:ext cx="635860" cy="101512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72"/>
          <p:cNvCxnSpPr>
            <a:stCxn id="193" idx="3"/>
            <a:endCxn id="223" idx="1"/>
          </p:cNvCxnSpPr>
          <p:nvPr/>
        </p:nvCxnSpPr>
        <p:spPr>
          <a:xfrm flipV="1">
            <a:off x="5773945" y="1857156"/>
            <a:ext cx="629735" cy="50594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72"/>
          <p:cNvCxnSpPr>
            <a:stCxn id="193" idx="3"/>
            <a:endCxn id="222" idx="1"/>
          </p:cNvCxnSpPr>
          <p:nvPr/>
        </p:nvCxnSpPr>
        <p:spPr>
          <a:xfrm flipV="1">
            <a:off x="5773945" y="2335681"/>
            <a:ext cx="629735" cy="2741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72"/>
          <p:cNvCxnSpPr>
            <a:stCxn id="193" idx="3"/>
            <a:endCxn id="224" idx="1"/>
          </p:cNvCxnSpPr>
          <p:nvPr/>
        </p:nvCxnSpPr>
        <p:spPr>
          <a:xfrm>
            <a:off x="5773945" y="2363099"/>
            <a:ext cx="629735" cy="46998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순서도: 수행의 시작/종료 54"/>
          <p:cNvSpPr/>
          <p:nvPr/>
        </p:nvSpPr>
        <p:spPr>
          <a:xfrm>
            <a:off x="6409805" y="1139328"/>
            <a:ext cx="165346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헬스</a:t>
            </a:r>
          </a:p>
        </p:txBody>
      </p:sp>
      <p:cxnSp>
        <p:nvCxnSpPr>
          <p:cNvPr id="280" name="직선 화살표 연결선 65"/>
          <p:cNvCxnSpPr>
            <a:stCxn id="199" idx="3"/>
            <a:endCxn id="283" idx="1"/>
          </p:cNvCxnSpPr>
          <p:nvPr/>
        </p:nvCxnSpPr>
        <p:spPr>
          <a:xfrm flipV="1">
            <a:off x="5773945" y="4118098"/>
            <a:ext cx="635860" cy="1024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순서도: 수행의 시작/종료 54"/>
          <p:cNvSpPr/>
          <p:nvPr/>
        </p:nvSpPr>
        <p:spPr>
          <a:xfrm>
            <a:off x="6409805" y="3909448"/>
            <a:ext cx="165346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+mn-ea"/>
              </a:rPr>
              <a:t>마이페이지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5" name="직선 화살표 연결선 65"/>
          <p:cNvCxnSpPr>
            <a:stCxn id="283" idx="3"/>
            <a:endCxn id="303" idx="1"/>
          </p:cNvCxnSpPr>
          <p:nvPr/>
        </p:nvCxnSpPr>
        <p:spPr>
          <a:xfrm flipV="1">
            <a:off x="8063267" y="3128420"/>
            <a:ext cx="1544322" cy="98967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화살표 연결선 65"/>
          <p:cNvCxnSpPr>
            <a:stCxn id="199" idx="3"/>
            <a:endCxn id="290" idx="1"/>
          </p:cNvCxnSpPr>
          <p:nvPr/>
        </p:nvCxnSpPr>
        <p:spPr>
          <a:xfrm>
            <a:off x="5773945" y="4220571"/>
            <a:ext cx="629735" cy="46419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순서도: 수행의 시작/종료 54"/>
          <p:cNvSpPr/>
          <p:nvPr/>
        </p:nvSpPr>
        <p:spPr>
          <a:xfrm>
            <a:off x="6403680" y="4476116"/>
            <a:ext cx="1946685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관리자에게 문의하기</a:t>
            </a:r>
          </a:p>
        </p:txBody>
      </p:sp>
      <p:sp>
        <p:nvSpPr>
          <p:cNvPr id="300" name="순서도: 수행의 시작/종료 54"/>
          <p:cNvSpPr/>
          <p:nvPr/>
        </p:nvSpPr>
        <p:spPr>
          <a:xfrm>
            <a:off x="9607589" y="3467884"/>
            <a:ext cx="165346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비밀번호 변경</a:t>
            </a:r>
          </a:p>
        </p:txBody>
      </p:sp>
      <p:sp>
        <p:nvSpPr>
          <p:cNvPr id="301" name="순서도: 수행의 시작/종료 54"/>
          <p:cNvSpPr/>
          <p:nvPr/>
        </p:nvSpPr>
        <p:spPr>
          <a:xfrm>
            <a:off x="9607588" y="4013959"/>
            <a:ext cx="2086638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게시글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·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문의글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관리</a:t>
            </a:r>
          </a:p>
        </p:txBody>
      </p:sp>
      <p:sp>
        <p:nvSpPr>
          <p:cNvPr id="302" name="순서도: 수행의 시작/종료 54"/>
          <p:cNvSpPr/>
          <p:nvPr/>
        </p:nvSpPr>
        <p:spPr>
          <a:xfrm>
            <a:off x="9607589" y="4520862"/>
            <a:ext cx="165346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스케줄 관리</a:t>
            </a:r>
          </a:p>
        </p:txBody>
      </p:sp>
      <p:sp>
        <p:nvSpPr>
          <p:cNvPr id="303" name="순서도: 수행의 시작/종료 54"/>
          <p:cNvSpPr/>
          <p:nvPr/>
        </p:nvSpPr>
        <p:spPr>
          <a:xfrm>
            <a:off x="9607589" y="2919770"/>
            <a:ext cx="165346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회원정보 확인</a:t>
            </a:r>
          </a:p>
        </p:txBody>
      </p:sp>
      <p:cxnSp>
        <p:nvCxnSpPr>
          <p:cNvPr id="306" name="직선 화살표 연결선 65"/>
          <p:cNvCxnSpPr>
            <a:stCxn id="283" idx="3"/>
            <a:endCxn id="300" idx="1"/>
          </p:cNvCxnSpPr>
          <p:nvPr/>
        </p:nvCxnSpPr>
        <p:spPr>
          <a:xfrm flipV="1">
            <a:off x="8063267" y="3676534"/>
            <a:ext cx="1544322" cy="4415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화살표 연결선 65"/>
          <p:cNvCxnSpPr>
            <a:stCxn id="283" idx="3"/>
            <a:endCxn id="301" idx="1"/>
          </p:cNvCxnSpPr>
          <p:nvPr/>
        </p:nvCxnSpPr>
        <p:spPr>
          <a:xfrm>
            <a:off x="8063267" y="4118098"/>
            <a:ext cx="1544321" cy="10451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화살표 연결선 65"/>
          <p:cNvCxnSpPr>
            <a:stCxn id="283" idx="3"/>
            <a:endCxn id="302" idx="1"/>
          </p:cNvCxnSpPr>
          <p:nvPr/>
        </p:nvCxnSpPr>
        <p:spPr>
          <a:xfrm>
            <a:off x="8063267" y="4118098"/>
            <a:ext cx="1544322" cy="61141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화살표 연결선 65"/>
          <p:cNvCxnSpPr>
            <a:stCxn id="283" idx="3"/>
            <a:endCxn id="330" idx="1"/>
          </p:cNvCxnSpPr>
          <p:nvPr/>
        </p:nvCxnSpPr>
        <p:spPr>
          <a:xfrm>
            <a:off x="8063267" y="4118098"/>
            <a:ext cx="1544322" cy="111628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순서도: 수행의 시작/종료 54"/>
          <p:cNvSpPr/>
          <p:nvPr/>
        </p:nvSpPr>
        <p:spPr>
          <a:xfrm>
            <a:off x="9607589" y="5025728"/>
            <a:ext cx="1653462" cy="417300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회원 탈퇴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208721" y="1"/>
            <a:ext cx="45521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2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1	   </a:t>
            </a:r>
            <a:r>
              <a:rPr lang="ko-KR" altLang="en-US" dirty="0"/>
              <a:t>일반 회원</a:t>
            </a:r>
            <a:r>
              <a:rPr lang="en-US" altLang="ko-KR" dirty="0"/>
              <a:t> </a:t>
            </a:r>
            <a:r>
              <a:rPr lang="en-US" altLang="ko-KR" dirty="0" err="1"/>
              <a:t>UseCase</a:t>
            </a:r>
            <a:endParaRPr lang="ko-KR" altLang="en-US" dirty="0"/>
          </a:p>
        </p:txBody>
      </p:sp>
      <p:sp>
        <p:nvSpPr>
          <p:cNvPr id="140" name="순서도: 수행의 시작/종료 32"/>
          <p:cNvSpPr/>
          <p:nvPr/>
        </p:nvSpPr>
        <p:spPr>
          <a:xfrm>
            <a:off x="1578394" y="3519594"/>
            <a:ext cx="1472174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메인페이지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955891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수행의 시작/종료 32"/>
          <p:cNvSpPr/>
          <p:nvPr/>
        </p:nvSpPr>
        <p:spPr>
          <a:xfrm>
            <a:off x="1578394" y="3519594"/>
            <a:ext cx="1349632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메인페이지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순서도: 수행의 시작/종료 81"/>
          <p:cNvSpPr/>
          <p:nvPr/>
        </p:nvSpPr>
        <p:spPr>
          <a:xfrm>
            <a:off x="3331334" y="3519594"/>
            <a:ext cx="1710665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로그인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로그아웃</a:t>
            </a:r>
          </a:p>
        </p:txBody>
      </p:sp>
      <p:cxnSp>
        <p:nvCxnSpPr>
          <p:cNvPr id="18" name="직선 화살표 연결선 39"/>
          <p:cNvCxnSpPr>
            <a:stCxn id="3" idx="3"/>
            <a:endCxn id="10" idx="1"/>
          </p:cNvCxnSpPr>
          <p:nvPr/>
        </p:nvCxnSpPr>
        <p:spPr>
          <a:xfrm>
            <a:off x="2928026" y="3799184"/>
            <a:ext cx="403308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65"/>
          <p:cNvCxnSpPr>
            <a:stCxn id="10" idx="3"/>
            <a:endCxn id="40" idx="1"/>
          </p:cNvCxnSpPr>
          <p:nvPr/>
        </p:nvCxnSpPr>
        <p:spPr>
          <a:xfrm flipV="1">
            <a:off x="5041999" y="3057024"/>
            <a:ext cx="456675" cy="74216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수행의 시작/종료 54"/>
          <p:cNvSpPr/>
          <p:nvPr/>
        </p:nvSpPr>
        <p:spPr>
          <a:xfrm>
            <a:off x="5498674" y="2777434"/>
            <a:ext cx="1530602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마이페이지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1" name="직선 화살표 연결선 65"/>
          <p:cNvCxnSpPr>
            <a:stCxn id="40" idx="3"/>
            <a:endCxn id="47" idx="1"/>
          </p:cNvCxnSpPr>
          <p:nvPr/>
        </p:nvCxnSpPr>
        <p:spPr>
          <a:xfrm flipV="1">
            <a:off x="7029276" y="1943571"/>
            <a:ext cx="1148931" cy="1113453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65"/>
          <p:cNvCxnSpPr>
            <a:stCxn id="10" idx="3"/>
            <a:endCxn id="43" idx="1"/>
          </p:cNvCxnSpPr>
          <p:nvPr/>
        </p:nvCxnSpPr>
        <p:spPr>
          <a:xfrm>
            <a:off x="5041999" y="3799184"/>
            <a:ext cx="418575" cy="661296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순서도: 수행의 시작/종료 54"/>
          <p:cNvSpPr/>
          <p:nvPr/>
        </p:nvSpPr>
        <p:spPr>
          <a:xfrm>
            <a:off x="5460574" y="4180890"/>
            <a:ext cx="1961629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관리자에게 문의하기</a:t>
            </a:r>
          </a:p>
        </p:txBody>
      </p:sp>
      <p:sp>
        <p:nvSpPr>
          <p:cNvPr id="44" name="순서도: 수행의 시작/종료 54"/>
          <p:cNvSpPr/>
          <p:nvPr/>
        </p:nvSpPr>
        <p:spPr>
          <a:xfrm>
            <a:off x="8165381" y="2396655"/>
            <a:ext cx="1530602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비밀번호 변경</a:t>
            </a:r>
          </a:p>
        </p:txBody>
      </p:sp>
      <p:sp>
        <p:nvSpPr>
          <p:cNvPr id="45" name="순서도: 수행의 시작/종료 54"/>
          <p:cNvSpPr/>
          <p:nvPr/>
        </p:nvSpPr>
        <p:spPr>
          <a:xfrm>
            <a:off x="8152554" y="3129329"/>
            <a:ext cx="2168493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게시글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·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문의글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관리</a:t>
            </a:r>
          </a:p>
        </p:txBody>
      </p:sp>
      <p:sp>
        <p:nvSpPr>
          <p:cNvPr id="46" name="순서도: 수행의 시작/종료 54"/>
          <p:cNvSpPr/>
          <p:nvPr/>
        </p:nvSpPr>
        <p:spPr>
          <a:xfrm>
            <a:off x="8165381" y="4056019"/>
            <a:ext cx="1530602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헬스장 등록</a:t>
            </a:r>
          </a:p>
        </p:txBody>
      </p:sp>
      <p:sp>
        <p:nvSpPr>
          <p:cNvPr id="47" name="순서도: 수행의 시작/종료 54"/>
          <p:cNvSpPr/>
          <p:nvPr/>
        </p:nvSpPr>
        <p:spPr>
          <a:xfrm>
            <a:off x="8178207" y="1663981"/>
            <a:ext cx="1530602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회원정보 확인</a:t>
            </a:r>
          </a:p>
        </p:txBody>
      </p:sp>
      <p:cxnSp>
        <p:nvCxnSpPr>
          <p:cNvPr id="48" name="직선 화살표 연결선 65"/>
          <p:cNvCxnSpPr>
            <a:stCxn id="40" idx="3"/>
            <a:endCxn id="44" idx="1"/>
          </p:cNvCxnSpPr>
          <p:nvPr/>
        </p:nvCxnSpPr>
        <p:spPr>
          <a:xfrm flipV="1">
            <a:off x="7029276" y="2676245"/>
            <a:ext cx="1136105" cy="380779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65"/>
          <p:cNvCxnSpPr>
            <a:stCxn id="40" idx="3"/>
            <a:endCxn id="45" idx="1"/>
          </p:cNvCxnSpPr>
          <p:nvPr/>
        </p:nvCxnSpPr>
        <p:spPr>
          <a:xfrm>
            <a:off x="7029276" y="3057024"/>
            <a:ext cx="1123278" cy="351895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65"/>
          <p:cNvCxnSpPr>
            <a:stCxn id="40" idx="3"/>
            <a:endCxn id="46" idx="1"/>
          </p:cNvCxnSpPr>
          <p:nvPr/>
        </p:nvCxnSpPr>
        <p:spPr>
          <a:xfrm>
            <a:off x="7029276" y="3057024"/>
            <a:ext cx="1136105" cy="1278585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65"/>
          <p:cNvCxnSpPr>
            <a:stCxn id="40" idx="3"/>
            <a:endCxn id="52" idx="1"/>
          </p:cNvCxnSpPr>
          <p:nvPr/>
        </p:nvCxnSpPr>
        <p:spPr>
          <a:xfrm>
            <a:off x="7029276" y="3057024"/>
            <a:ext cx="1148931" cy="2205275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수행의 시작/종료 54"/>
          <p:cNvSpPr/>
          <p:nvPr/>
        </p:nvSpPr>
        <p:spPr>
          <a:xfrm>
            <a:off x="8178207" y="4982709"/>
            <a:ext cx="1530602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회원 탈퇴</a:t>
            </a:r>
          </a:p>
        </p:txBody>
      </p:sp>
      <p:cxnSp>
        <p:nvCxnSpPr>
          <p:cNvPr id="81" name="직선 화살표 연결선 65"/>
          <p:cNvCxnSpPr>
            <a:stCxn id="46" idx="3"/>
            <a:endCxn id="84" idx="1"/>
          </p:cNvCxnSpPr>
          <p:nvPr/>
        </p:nvCxnSpPr>
        <p:spPr>
          <a:xfrm flipV="1">
            <a:off x="9695983" y="3872264"/>
            <a:ext cx="784622" cy="463345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순서도: 수행의 시작/종료 54"/>
          <p:cNvSpPr/>
          <p:nvPr/>
        </p:nvSpPr>
        <p:spPr>
          <a:xfrm>
            <a:off x="10480605" y="3592674"/>
            <a:ext cx="1167239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수정</a:t>
            </a:r>
          </a:p>
        </p:txBody>
      </p:sp>
      <p:cxnSp>
        <p:nvCxnSpPr>
          <p:cNvPr id="85" name="직선 화살표 연결선 65"/>
          <p:cNvCxnSpPr>
            <a:stCxn id="46" idx="3"/>
            <a:endCxn id="88" idx="1"/>
          </p:cNvCxnSpPr>
          <p:nvPr/>
        </p:nvCxnSpPr>
        <p:spPr>
          <a:xfrm>
            <a:off x="9695983" y="4335609"/>
            <a:ext cx="784622" cy="349595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순서도: 수행의 시작/종료 54"/>
          <p:cNvSpPr/>
          <p:nvPr/>
        </p:nvSpPr>
        <p:spPr>
          <a:xfrm>
            <a:off x="10480605" y="4405614"/>
            <a:ext cx="1167239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삭제</a:t>
            </a:r>
          </a:p>
        </p:txBody>
      </p:sp>
      <p:sp>
        <p:nvSpPr>
          <p:cNvPr id="28" name="제목 3"/>
          <p:cNvSpPr txBox="1">
            <a:spLocks/>
          </p:cNvSpPr>
          <p:nvPr/>
        </p:nvSpPr>
        <p:spPr>
          <a:xfrm>
            <a:off x="208721" y="1"/>
            <a:ext cx="45521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2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ko-KR" altLang="en-US" dirty="0"/>
              <a:t>사업자 회원</a:t>
            </a:r>
            <a:r>
              <a:rPr lang="en-US" altLang="ko-KR" dirty="0"/>
              <a:t> </a:t>
            </a:r>
            <a:r>
              <a:rPr lang="en-US" altLang="ko-KR" dirty="0" err="1"/>
              <a:t>UseCase</a:t>
            </a:r>
            <a:endParaRPr lang="ko-KR" altLang="en-US" dirty="0"/>
          </a:p>
        </p:txBody>
      </p:sp>
      <p:pic>
        <p:nvPicPr>
          <p:cNvPr id="53" name="Picture 5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301540" y="3207652"/>
            <a:ext cx="903951" cy="92797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4" name="TextBox 76"/>
          <p:cNvSpPr txBox="1"/>
          <p:nvPr/>
        </p:nvSpPr>
        <p:spPr>
          <a:xfrm>
            <a:off x="301540" y="4228592"/>
            <a:ext cx="9039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+mn-ea"/>
              </a:rPr>
              <a:t>사업자</a:t>
            </a: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095550" y="3803271"/>
            <a:ext cx="48284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9878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/>
          <p:nvPr/>
        </p:nvSpPr>
        <p:spPr>
          <a:xfrm>
            <a:off x="208721" y="1"/>
            <a:ext cx="4552122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2"/>
              <a:defRPr/>
            </a:pPr>
            <a:r>
              <a:rPr lang="en-US" altLang="ko-KR"/>
              <a:t>- </a:t>
            </a:r>
            <a:r>
              <a:rPr lang="en-US" altLang="ko-KR" sz="1800"/>
              <a:t>3	   </a:t>
            </a:r>
            <a:r>
              <a:rPr lang="ko-KR" altLang="en-US"/>
              <a:t>관리자</a:t>
            </a:r>
            <a:r>
              <a:rPr lang="en-US" altLang="ko-KR"/>
              <a:t> UseCase</a:t>
            </a:r>
            <a:endParaRPr lang="ko-KR" altLang="en-US"/>
          </a:p>
        </p:txBody>
      </p:sp>
      <p:sp>
        <p:nvSpPr>
          <p:cNvPr id="7" name="순서도: 수행의 시작/종료 25"/>
          <p:cNvSpPr/>
          <p:nvPr/>
        </p:nvSpPr>
        <p:spPr>
          <a:xfrm>
            <a:off x="7487029" y="1114929"/>
            <a:ext cx="2363526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일반회원 관리</a:t>
            </a:r>
          </a:p>
        </p:txBody>
      </p:sp>
      <p:sp>
        <p:nvSpPr>
          <p:cNvPr id="8" name="순서도: 수행의 시작/종료 26"/>
          <p:cNvSpPr/>
          <p:nvPr/>
        </p:nvSpPr>
        <p:spPr>
          <a:xfrm>
            <a:off x="3693414" y="3315748"/>
            <a:ext cx="1478635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chemeClr val="tx1"/>
                </a:solidFill>
                <a:latin typeface="맑은 고딕"/>
                <a:ea typeface="맑은 고딕"/>
              </a:rPr>
              <a:t>관리자메인</a:t>
            </a:r>
            <a:endParaRPr lang="ko-KR" altLang="en-US" sz="14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맑은 고딕"/>
                <a:ea typeface="맑은 고딕"/>
              </a:rPr>
              <a:t>페이지</a:t>
            </a:r>
          </a:p>
        </p:txBody>
      </p:sp>
      <p:sp>
        <p:nvSpPr>
          <p:cNvPr id="9" name="순서도: 수행의 시작/종료 31"/>
          <p:cNvSpPr/>
          <p:nvPr/>
        </p:nvSpPr>
        <p:spPr>
          <a:xfrm>
            <a:off x="3693414" y="3937184"/>
            <a:ext cx="1478635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로그아웃</a:t>
            </a:r>
          </a:p>
        </p:txBody>
      </p:sp>
      <p:sp>
        <p:nvSpPr>
          <p:cNvPr id="10" name="순서도: 수행의 시작/종료 34"/>
          <p:cNvSpPr/>
          <p:nvPr/>
        </p:nvSpPr>
        <p:spPr>
          <a:xfrm>
            <a:off x="6298537" y="3315748"/>
            <a:ext cx="1682839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게시판 관리</a:t>
            </a:r>
          </a:p>
        </p:txBody>
      </p:sp>
      <p:cxnSp>
        <p:nvCxnSpPr>
          <p:cNvPr id="12" name="직선 화살표 연결선 59"/>
          <p:cNvCxnSpPr/>
          <p:nvPr/>
        </p:nvCxnSpPr>
        <p:spPr>
          <a:xfrm rot="5400000" flipH="1" flipV="1">
            <a:off x="6950937" y="1441915"/>
            <a:ext cx="624571" cy="447613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62"/>
          <p:cNvCxnSpPr>
            <a:cxnSpLocks/>
            <a:stCxn id="43" idx="3"/>
          </p:cNvCxnSpPr>
          <p:nvPr/>
        </p:nvCxnSpPr>
        <p:spPr>
          <a:xfrm flipV="1">
            <a:off x="2928026" y="3554256"/>
            <a:ext cx="765388" cy="244928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63"/>
          <p:cNvCxnSpPr>
            <a:cxnSpLocks/>
            <a:stCxn id="43" idx="3"/>
          </p:cNvCxnSpPr>
          <p:nvPr/>
        </p:nvCxnSpPr>
        <p:spPr>
          <a:xfrm>
            <a:off x="2928026" y="3799184"/>
            <a:ext cx="765388" cy="376507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71"/>
          <p:cNvCxnSpPr/>
          <p:nvPr/>
        </p:nvCxnSpPr>
        <p:spPr>
          <a:xfrm flipV="1">
            <a:off x="7981377" y="3315748"/>
            <a:ext cx="955794" cy="238507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37"/>
          <p:cNvCxnSpPr/>
          <p:nvPr/>
        </p:nvCxnSpPr>
        <p:spPr>
          <a:xfrm>
            <a:off x="5172048" y="3554255"/>
            <a:ext cx="1126489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수행의 시작/종료 147"/>
          <p:cNvSpPr/>
          <p:nvPr/>
        </p:nvSpPr>
        <p:spPr>
          <a:xfrm>
            <a:off x="8937171" y="3077241"/>
            <a:ext cx="2246648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공지사항 등록</a:t>
            </a:r>
          </a:p>
        </p:txBody>
      </p:sp>
      <p:sp>
        <p:nvSpPr>
          <p:cNvPr id="18" name="순서도: 수행의 시작/종료 25"/>
          <p:cNvSpPr/>
          <p:nvPr/>
        </p:nvSpPr>
        <p:spPr>
          <a:xfrm>
            <a:off x="5354615" y="1739500"/>
            <a:ext cx="1684800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회원 관리</a:t>
            </a:r>
          </a:p>
        </p:txBody>
      </p:sp>
      <p:cxnSp>
        <p:nvCxnSpPr>
          <p:cNvPr id="19" name="직선 화살표 연결선 59"/>
          <p:cNvCxnSpPr/>
          <p:nvPr/>
        </p:nvCxnSpPr>
        <p:spPr>
          <a:xfrm rot="5400000" flipH="1" flipV="1">
            <a:off x="4475209" y="2674847"/>
            <a:ext cx="1576246" cy="182568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수행의 시작/종료 25"/>
          <p:cNvSpPr/>
          <p:nvPr/>
        </p:nvSpPr>
        <p:spPr>
          <a:xfrm>
            <a:off x="7487029" y="1711196"/>
            <a:ext cx="2363526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사업자회원 관리</a:t>
            </a:r>
          </a:p>
        </p:txBody>
      </p:sp>
      <p:cxnSp>
        <p:nvCxnSpPr>
          <p:cNvPr id="21" name="직선 화살표 연결선 59"/>
          <p:cNvCxnSpPr/>
          <p:nvPr/>
        </p:nvCxnSpPr>
        <p:spPr>
          <a:xfrm flipV="1">
            <a:off x="7039415" y="1949703"/>
            <a:ext cx="447613" cy="28303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수행의 시작/종료 25"/>
          <p:cNvSpPr/>
          <p:nvPr/>
        </p:nvSpPr>
        <p:spPr>
          <a:xfrm>
            <a:off x="7487029" y="2295389"/>
            <a:ext cx="2363526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헬스장 등록요청 관리</a:t>
            </a:r>
          </a:p>
        </p:txBody>
      </p:sp>
      <p:cxnSp>
        <p:nvCxnSpPr>
          <p:cNvPr id="23" name="직선 화살표 연결선 59"/>
          <p:cNvCxnSpPr/>
          <p:nvPr/>
        </p:nvCxnSpPr>
        <p:spPr>
          <a:xfrm rot="16200000" flipH="1">
            <a:off x="6985278" y="2032145"/>
            <a:ext cx="555888" cy="447613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수행의 시작/종료 25"/>
          <p:cNvSpPr/>
          <p:nvPr/>
        </p:nvSpPr>
        <p:spPr>
          <a:xfrm>
            <a:off x="6296576" y="4555873"/>
            <a:ext cx="1684800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동영상 관리</a:t>
            </a:r>
          </a:p>
        </p:txBody>
      </p:sp>
      <p:cxnSp>
        <p:nvCxnSpPr>
          <p:cNvPr id="25" name="직선 화살표 연결선 59"/>
          <p:cNvCxnSpPr/>
          <p:nvPr/>
        </p:nvCxnSpPr>
        <p:spPr>
          <a:xfrm rot="16200000" flipH="1">
            <a:off x="5114250" y="3612054"/>
            <a:ext cx="1240125" cy="1124527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수행의 시작/종료 25"/>
          <p:cNvSpPr/>
          <p:nvPr/>
        </p:nvSpPr>
        <p:spPr>
          <a:xfrm>
            <a:off x="6296575" y="5375671"/>
            <a:ext cx="1684800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문의 관리</a:t>
            </a:r>
          </a:p>
        </p:txBody>
      </p:sp>
      <p:cxnSp>
        <p:nvCxnSpPr>
          <p:cNvPr id="27" name="직선 화살표 연결선 59"/>
          <p:cNvCxnSpPr/>
          <p:nvPr/>
        </p:nvCxnSpPr>
        <p:spPr>
          <a:xfrm rot="16200000" flipH="1">
            <a:off x="4704350" y="4021953"/>
            <a:ext cx="2059923" cy="1124526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수행의 시작/종료 25"/>
          <p:cNvSpPr/>
          <p:nvPr/>
        </p:nvSpPr>
        <p:spPr>
          <a:xfrm>
            <a:off x="6298537" y="6082231"/>
            <a:ext cx="1684800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통계 관리</a:t>
            </a:r>
          </a:p>
        </p:txBody>
      </p:sp>
      <p:cxnSp>
        <p:nvCxnSpPr>
          <p:cNvPr id="29" name="직선 화살표 연결선 59"/>
          <p:cNvCxnSpPr/>
          <p:nvPr/>
        </p:nvCxnSpPr>
        <p:spPr>
          <a:xfrm rot="16200000" flipH="1">
            <a:off x="4352051" y="4374252"/>
            <a:ext cx="2766483" cy="1126488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71"/>
          <p:cNvCxnSpPr/>
          <p:nvPr/>
        </p:nvCxnSpPr>
        <p:spPr>
          <a:xfrm>
            <a:off x="7983338" y="4794379"/>
            <a:ext cx="953832" cy="1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수행의 시작/종료 147"/>
          <p:cNvSpPr/>
          <p:nvPr/>
        </p:nvSpPr>
        <p:spPr>
          <a:xfrm>
            <a:off x="8937170" y="4555873"/>
            <a:ext cx="2246648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동영상 추가 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삭제</a:t>
            </a:r>
          </a:p>
        </p:txBody>
      </p:sp>
      <p:cxnSp>
        <p:nvCxnSpPr>
          <p:cNvPr id="32" name="직선 화살표 연결선 71"/>
          <p:cNvCxnSpPr/>
          <p:nvPr/>
        </p:nvCxnSpPr>
        <p:spPr>
          <a:xfrm>
            <a:off x="7983339" y="5614178"/>
            <a:ext cx="953832" cy="1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수행의 시작/종료 147"/>
          <p:cNvSpPr/>
          <p:nvPr/>
        </p:nvSpPr>
        <p:spPr>
          <a:xfrm>
            <a:off x="8937170" y="5375672"/>
            <a:ext cx="2246648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문의 답변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수정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삭제</a:t>
            </a:r>
          </a:p>
        </p:txBody>
      </p:sp>
      <p:cxnSp>
        <p:nvCxnSpPr>
          <p:cNvPr id="34" name="직선 화살표 연결선 71"/>
          <p:cNvCxnSpPr/>
          <p:nvPr/>
        </p:nvCxnSpPr>
        <p:spPr>
          <a:xfrm>
            <a:off x="7981376" y="3554255"/>
            <a:ext cx="955793" cy="391538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수행의 시작/종료 147"/>
          <p:cNvSpPr/>
          <p:nvPr/>
        </p:nvSpPr>
        <p:spPr>
          <a:xfrm>
            <a:off x="8937170" y="3707286"/>
            <a:ext cx="2246648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게시글 삭제</a:t>
            </a:r>
          </a:p>
        </p:txBody>
      </p:sp>
      <p:sp>
        <p:nvSpPr>
          <p:cNvPr id="36" name="순서도: 수행의 시작/종료 25"/>
          <p:cNvSpPr/>
          <p:nvPr/>
        </p:nvSpPr>
        <p:spPr>
          <a:xfrm>
            <a:off x="10262511" y="2295389"/>
            <a:ext cx="1728510" cy="477014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등록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취소</a:t>
            </a:r>
          </a:p>
        </p:txBody>
      </p:sp>
      <p:cxnSp>
        <p:nvCxnSpPr>
          <p:cNvPr id="37" name="직선 화살표 연결선 59"/>
          <p:cNvCxnSpPr/>
          <p:nvPr/>
        </p:nvCxnSpPr>
        <p:spPr>
          <a:xfrm>
            <a:off x="9850555" y="2533896"/>
            <a:ext cx="411956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수행의 시작/종료 25"/>
          <p:cNvSpPr/>
          <p:nvPr/>
        </p:nvSpPr>
        <p:spPr>
          <a:xfrm>
            <a:off x="10270433" y="1427215"/>
            <a:ext cx="1720588" cy="477013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활성화</a:t>
            </a:r>
            <a:r>
              <a:rPr lang="en-US" altLang="ko-KR" sz="1400">
                <a:solidFill>
                  <a:schemeClr val="tx1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맑은 고딕"/>
                <a:ea typeface="맑은 고딕"/>
              </a:rPr>
              <a:t>비활성화</a:t>
            </a:r>
          </a:p>
        </p:txBody>
      </p:sp>
      <p:cxnSp>
        <p:nvCxnSpPr>
          <p:cNvPr id="39" name="직선 화살표 연결선 59"/>
          <p:cNvCxnSpPr/>
          <p:nvPr/>
        </p:nvCxnSpPr>
        <p:spPr>
          <a:xfrm>
            <a:off x="9850555" y="1353436"/>
            <a:ext cx="419878" cy="312285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59"/>
          <p:cNvCxnSpPr/>
          <p:nvPr/>
        </p:nvCxnSpPr>
        <p:spPr>
          <a:xfrm flipV="1">
            <a:off x="9850555" y="1665722"/>
            <a:ext cx="419878" cy="283981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">
            <a:extLst>
              <a:ext uri="{FF2B5EF4-FFF2-40B4-BE49-F238E27FC236}">
                <a16:creationId xmlns="" xmlns:a16="http://schemas.microsoft.com/office/drawing/2014/main" id="{55122137-C288-41D9-BDED-2EFBE37F7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301540" y="3207652"/>
            <a:ext cx="903951" cy="92797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2" name="TextBox 76">
            <a:extLst>
              <a:ext uri="{FF2B5EF4-FFF2-40B4-BE49-F238E27FC236}">
                <a16:creationId xmlns="" xmlns:a16="http://schemas.microsoft.com/office/drawing/2014/main" id="{FA9BCEC1-4C27-4334-A768-27C399649F99}"/>
              </a:ext>
            </a:extLst>
          </p:cNvPr>
          <p:cNvSpPr txBox="1"/>
          <p:nvPr/>
        </p:nvSpPr>
        <p:spPr>
          <a:xfrm>
            <a:off x="301540" y="4228592"/>
            <a:ext cx="9039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latin typeface="+mn-ea"/>
              </a:rPr>
              <a:t>관리자</a:t>
            </a:r>
          </a:p>
        </p:txBody>
      </p:sp>
      <p:sp>
        <p:nvSpPr>
          <p:cNvPr id="43" name="순서도: 수행의 시작/종료 32">
            <a:extLst>
              <a:ext uri="{FF2B5EF4-FFF2-40B4-BE49-F238E27FC236}">
                <a16:creationId xmlns="" xmlns:a16="http://schemas.microsoft.com/office/drawing/2014/main" id="{D1F4A917-B86F-4A0E-B8BB-8E84EDA8EE7F}"/>
              </a:ext>
            </a:extLst>
          </p:cNvPr>
          <p:cNvSpPr/>
          <p:nvPr/>
        </p:nvSpPr>
        <p:spPr>
          <a:xfrm>
            <a:off x="1578394" y="3519594"/>
            <a:ext cx="1349632" cy="559180"/>
          </a:xfrm>
          <a:prstGeom prst="flowChartTerminator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로그인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B4973ED3-2C0B-4430-9156-75E9496E5370}"/>
              </a:ext>
            </a:extLst>
          </p:cNvPr>
          <p:cNvCxnSpPr/>
          <p:nvPr/>
        </p:nvCxnSpPr>
        <p:spPr>
          <a:xfrm>
            <a:off x="1095550" y="3803271"/>
            <a:ext cx="48284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998114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3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111177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45521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3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1	   </a:t>
            </a:r>
            <a:r>
              <a:rPr lang="en-US" altLang="ko-KR" dirty="0"/>
              <a:t>Database Design</a:t>
            </a:r>
            <a:endParaRPr lang="ko-KR" altLang="en-US" dirty="0"/>
          </a:p>
        </p:txBody>
      </p:sp>
      <p:pic>
        <p:nvPicPr>
          <p:cNvPr id="5" name="Picture 2" descr="C:\Users\DongKyun\Documents\카카오톡 받은 파일\개체관계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1" y="899957"/>
            <a:ext cx="11777331" cy="58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CFAB562-228B-4707-AC28-A3757644B634}"/>
              </a:ext>
            </a:extLst>
          </p:cNvPr>
          <p:cNvSpPr/>
          <p:nvPr/>
        </p:nvSpPr>
        <p:spPr>
          <a:xfrm>
            <a:off x="208721" y="1116419"/>
            <a:ext cx="1864628" cy="111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518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45521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3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1	   </a:t>
            </a:r>
            <a:r>
              <a:rPr lang="en-US" altLang="ko-KR" dirty="0"/>
              <a:t>Database Design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87540081-F1B7-4597-A6FB-7FB2866B20F8}"/>
              </a:ext>
            </a:extLst>
          </p:cNvPr>
          <p:cNvGrpSpPr/>
          <p:nvPr/>
        </p:nvGrpSpPr>
        <p:grpSpPr>
          <a:xfrm>
            <a:off x="834753" y="1354082"/>
            <a:ext cx="10522494" cy="4804331"/>
            <a:chOff x="522514" y="1309201"/>
            <a:chExt cx="10522494" cy="4804331"/>
          </a:xfrm>
        </p:grpSpPr>
        <p:grpSp>
          <p:nvGrpSpPr>
            <p:cNvPr id="6" name="그룹 5"/>
            <p:cNvGrpSpPr/>
            <p:nvPr/>
          </p:nvGrpSpPr>
          <p:grpSpPr>
            <a:xfrm>
              <a:off x="594922" y="2719902"/>
              <a:ext cx="10450086" cy="2894733"/>
              <a:chOff x="420389" y="3204865"/>
              <a:chExt cx="10450086" cy="2894733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27" y="3204865"/>
                <a:ext cx="10436497" cy="1104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5487990" y="4309765"/>
                <a:ext cx="2351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.</a:t>
                </a:r>
              </a:p>
              <a:p>
                <a:r>
                  <a:rPr lang="en-US" altLang="ko-KR" sz="1400"/>
                  <a:t>.</a:t>
                </a:r>
              </a:p>
              <a:p>
                <a:r>
                  <a:rPr lang="en-US" altLang="ko-KR" sz="1400"/>
                  <a:t>.</a:t>
                </a:r>
                <a:endParaRPr lang="ko-KR" altLang="en-US" sz="1400"/>
              </a:p>
            </p:txBody>
          </p:sp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389" y="5108998"/>
                <a:ext cx="10450086" cy="990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8FF4478B-A2E9-4E84-944D-408485FC5937}"/>
                </a:ext>
              </a:extLst>
            </p:cNvPr>
            <p:cNvGrpSpPr/>
            <p:nvPr/>
          </p:nvGrpSpPr>
          <p:grpSpPr>
            <a:xfrm>
              <a:off x="522514" y="1309201"/>
              <a:ext cx="10522494" cy="4804331"/>
              <a:chOff x="522514" y="1309201"/>
              <a:chExt cx="10522494" cy="4804331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22514" y="1309201"/>
                <a:ext cx="36986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+mj-ea"/>
                    <a:ea typeface="+mj-ea"/>
                  </a:rPr>
                  <a:t>공공시설 샘플데이터</a:t>
                </a:r>
                <a:endParaRPr lang="en-US" altLang="ko-KR" sz="2000" b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rgbClr val="12A5A9"/>
                    </a:solidFill>
                  </a:rPr>
                  <a:t>출처 </a:t>
                </a:r>
                <a:r>
                  <a:rPr lang="en-US" altLang="ko-KR" sz="1600" dirty="0">
                    <a:solidFill>
                      <a:srgbClr val="12A5A9"/>
                    </a:solidFill>
                  </a:rPr>
                  <a:t>: </a:t>
                </a:r>
                <a:r>
                  <a:rPr lang="ko-KR" altLang="en-US" sz="1600" dirty="0" err="1">
                    <a:solidFill>
                      <a:srgbClr val="12A5A9"/>
                    </a:solidFill>
                  </a:rPr>
                  <a:t>공공데이터포털</a:t>
                </a:r>
                <a:endParaRPr lang="ko-KR" altLang="en-US" sz="1600" dirty="0">
                  <a:solidFill>
                    <a:srgbClr val="12A5A9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549013" y="5774978"/>
                <a:ext cx="4495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600" dirty="0">
                    <a:solidFill>
                      <a:srgbClr val="FC424B"/>
                    </a:solidFill>
                    <a:latin typeface="+mj-ea"/>
                    <a:ea typeface="+mj-ea"/>
                  </a:rPr>
                  <a:t>약 </a:t>
                </a:r>
                <a:r>
                  <a:rPr lang="en-US" altLang="ko-KR" sz="1600" dirty="0">
                    <a:solidFill>
                      <a:srgbClr val="FC424B"/>
                    </a:solidFill>
                    <a:latin typeface="+mj-ea"/>
                    <a:ea typeface="+mj-ea"/>
                  </a:rPr>
                  <a:t>6</a:t>
                </a:r>
                <a:r>
                  <a:rPr lang="ko-KR" altLang="en-US" sz="1600" dirty="0" err="1">
                    <a:solidFill>
                      <a:srgbClr val="FC424B"/>
                    </a:solidFill>
                    <a:latin typeface="+mj-ea"/>
                    <a:ea typeface="+mj-ea"/>
                  </a:rPr>
                  <a:t>천여개의</a:t>
                </a:r>
                <a:r>
                  <a:rPr lang="ko-KR" altLang="en-US" sz="1600" dirty="0">
                    <a:solidFill>
                      <a:srgbClr val="FC424B"/>
                    </a:solidFill>
                    <a:latin typeface="+mj-ea"/>
                    <a:ea typeface="+mj-ea"/>
                  </a:rPr>
                  <a:t> 공공시설 샘플데이터 입력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764040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998114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4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Package &amp; Class Design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90392" y="3974122"/>
            <a:ext cx="1811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>
                <a:solidFill>
                  <a:schemeClr val="bg1"/>
                </a:solidFill>
              </a:rPr>
              <a:t>( </a:t>
            </a:r>
            <a:r>
              <a:rPr lang="ko-KR" altLang="en-US" sz="2400" smtClean="0">
                <a:solidFill>
                  <a:schemeClr val="bg1"/>
                </a:solidFill>
              </a:rPr>
              <a:t>설명생략 </a:t>
            </a:r>
            <a:r>
              <a:rPr lang="en-US" altLang="ko-KR" sz="2400" smtClean="0">
                <a:solidFill>
                  <a:schemeClr val="bg1"/>
                </a:solidFill>
              </a:rPr>
              <a:t>)</a:t>
            </a:r>
            <a:endParaRPr lang="ko-KR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8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45521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4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1	   </a:t>
            </a:r>
            <a:r>
              <a:rPr lang="en-US" altLang="ko-KR" dirty="0"/>
              <a:t>Package Design</a:t>
            </a:r>
            <a:endParaRPr lang="ko-KR" altLang="en-US" dirty="0"/>
          </a:p>
        </p:txBody>
      </p:sp>
      <p:pic>
        <p:nvPicPr>
          <p:cNvPr id="4" name="Picture 2" descr="C:\Users\DongKyun\Documents\GitHub\KHFinalProject\보고서\클래스\패키지 다이어그램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" y="1009650"/>
            <a:ext cx="1131316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3437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5405270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4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Class Design (Admin)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087924"/>
            <a:ext cx="9124950" cy="551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45740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45521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4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Class Design (</a:t>
            </a:r>
            <a:r>
              <a:rPr lang="en-US" altLang="ko-KR" dirty="0" err="1"/>
              <a:t>Util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893427"/>
            <a:ext cx="103251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90712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id_31"/>
          <p:cNvSpPr>
            <a:spLocks noChangeArrowheads="1"/>
          </p:cNvSpPr>
          <p:nvPr/>
        </p:nvSpPr>
        <p:spPr bwMode="auto">
          <a:xfrm>
            <a:off x="525119" y="619125"/>
            <a:ext cx="28773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1" i="0" u="none" strike="noStrike" cap="none" normalizeH="0" baseline="0" dirty="0">
                <a:ln>
                  <a:noFill/>
                </a:ln>
                <a:solidFill>
                  <a:srgbClr val="12A5A9"/>
                </a:solidFill>
                <a:effectLst/>
                <a:latin typeface="+mj-ea"/>
                <a:ea typeface="+mj-ea"/>
              </a:rPr>
              <a:t>Contents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rgbClr val="12A5A9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shapeid_33"/>
          <p:cNvSpPr>
            <a:spLocks noChangeArrowheads="1"/>
          </p:cNvSpPr>
          <p:nvPr/>
        </p:nvSpPr>
        <p:spPr bwMode="auto">
          <a:xfrm>
            <a:off x="2150162" y="1913279"/>
            <a:ext cx="4837044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Introduce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</a:pPr>
            <a:r>
              <a:rPr lang="en-US" altLang="ko-KR" sz="2400" dirty="0" err="1">
                <a:solidFill>
                  <a:schemeClr val="bg1"/>
                </a:solidFill>
                <a:latin typeface="+mj-ea"/>
                <a:ea typeface="+mj-ea"/>
              </a:rPr>
              <a:t>UseCase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 Diagram</a:t>
            </a:r>
          </a:p>
          <a:p>
            <a:pPr marL="457200" marR="0" lvl="0" indent="-4572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Database Design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shapeid_33"/>
          <p:cNvSpPr>
            <a:spLocks noChangeArrowheads="1"/>
          </p:cNvSpPr>
          <p:nvPr/>
        </p:nvSpPr>
        <p:spPr bwMode="auto">
          <a:xfrm>
            <a:off x="6987206" y="1913279"/>
            <a:ext cx="4837044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 startAt="4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Package</a:t>
            </a:r>
            <a:r>
              <a:rPr kumimoji="0" lang="en-US" altLang="ko-KR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 &amp; Class Design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 startAt="4"/>
              <a:tabLst/>
            </a:pP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Function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 startAt="4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Demonstration &amp; </a:t>
            </a:r>
            <a:r>
              <a:rPr kumimoji="0" lang="en-US" altLang="ko-K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QnA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73462" y="2848710"/>
            <a:ext cx="157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( </a:t>
            </a:r>
            <a:r>
              <a:rPr lang="ko-KR" altLang="en-US" smtClean="0">
                <a:solidFill>
                  <a:schemeClr val="bg1"/>
                </a:solidFill>
              </a:rPr>
              <a:t>설명생략 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0" y="1"/>
            <a:ext cx="6617381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4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Class Design (Community)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1151937"/>
            <a:ext cx="71945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39450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5298944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4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Class Design (Gym)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028881"/>
            <a:ext cx="7886700" cy="560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9796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0" y="1"/>
            <a:ext cx="5500963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4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Class Design (User)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993231"/>
            <a:ext cx="8947150" cy="574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50994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0" y="1"/>
            <a:ext cx="5303805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4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Class Design (Workout)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380180"/>
            <a:ext cx="9271000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96595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998114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5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297920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73069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5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Function -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양동균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368735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회원 기본 서비스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008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1	   </a:t>
            </a:r>
            <a:r>
              <a:rPr lang="en-US" altLang="ko-KR" dirty="0"/>
              <a:t>Function (</a:t>
            </a:r>
            <a:r>
              <a:rPr lang="ko-KR" altLang="en-US" dirty="0"/>
              <a:t>회원가입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39" r="2913" b="2642"/>
          <a:stretch/>
        </p:blipFill>
        <p:spPr bwMode="auto">
          <a:xfrm>
            <a:off x="296028" y="1577493"/>
            <a:ext cx="3976402" cy="404713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D6632C04-F057-4FC0-ABF6-D1A0210DC000}"/>
              </a:ext>
            </a:extLst>
          </p:cNvPr>
          <p:cNvGrpSpPr/>
          <p:nvPr/>
        </p:nvGrpSpPr>
        <p:grpSpPr>
          <a:xfrm>
            <a:off x="796028" y="1030280"/>
            <a:ext cx="7380409" cy="2716299"/>
            <a:chOff x="796028" y="1030280"/>
            <a:chExt cx="7380409" cy="2716299"/>
          </a:xfrm>
        </p:grpSpPr>
        <p:grpSp>
          <p:nvGrpSpPr>
            <p:cNvPr id="39" name="그룹 38">
              <a:extLst>
                <a:ext uri="{FF2B5EF4-FFF2-40B4-BE49-F238E27FC236}">
                  <a16:creationId xmlns="" xmlns:a16="http://schemas.microsoft.com/office/drawing/2014/main" id="{48A42162-EA56-4316-AF49-1BA8E7BA53D8}"/>
                </a:ext>
              </a:extLst>
            </p:cNvPr>
            <p:cNvGrpSpPr/>
            <p:nvPr/>
          </p:nvGrpSpPr>
          <p:grpSpPr>
            <a:xfrm>
              <a:off x="796028" y="2419017"/>
              <a:ext cx="2752725" cy="491031"/>
              <a:chOff x="796028" y="2419017"/>
              <a:chExt cx="2752725" cy="491031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796028" y="2419017"/>
                <a:ext cx="2752725" cy="491031"/>
              </a:xfrm>
              <a:prstGeom prst="rect">
                <a:avLst/>
              </a:prstGeom>
              <a:noFill/>
              <a:ln w="19050">
                <a:solidFill>
                  <a:srgbClr val="FC4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C424B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72228" y="2487131"/>
                <a:ext cx="314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C424B"/>
                    </a:solidFill>
                    <a:latin typeface="+mn-ea"/>
                  </a:rPr>
                  <a:t>1</a:t>
                </a:r>
                <a:endParaRPr lang="ko-KR" altLang="en-US" b="1" dirty="0">
                  <a:solidFill>
                    <a:srgbClr val="FC424B"/>
                  </a:solidFill>
                  <a:latin typeface="+mn-ea"/>
                </a:endParaRPr>
              </a:p>
            </p:txBody>
          </p:sp>
        </p:grp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053" y="1203872"/>
              <a:ext cx="3185864" cy="75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565" y="2038068"/>
              <a:ext cx="3140352" cy="738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603" y="2878149"/>
              <a:ext cx="3176762" cy="766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4557249" y="1094078"/>
              <a:ext cx="365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C424B"/>
                  </a:solidFill>
                  <a:latin typeface="+mn-ea"/>
                </a:rPr>
                <a:t>1</a:t>
              </a:r>
              <a:endParaRPr lang="ko-KR" altLang="en-US" b="1" dirty="0">
                <a:solidFill>
                  <a:srgbClr val="FC424B"/>
                </a:solidFill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C9203C01-5F73-472D-A80B-6F259BE8F03A}"/>
                </a:ext>
              </a:extLst>
            </p:cNvPr>
            <p:cNvSpPr/>
            <p:nvPr/>
          </p:nvSpPr>
          <p:spPr>
            <a:xfrm>
              <a:off x="4557248" y="1030280"/>
              <a:ext cx="3619189" cy="2716299"/>
            </a:xfrm>
            <a:prstGeom prst="rect">
              <a:avLst/>
            </a:prstGeom>
            <a:noFill/>
            <a:ln w="28575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039E9239-89E0-4AC4-96FD-1099D46821D6}"/>
              </a:ext>
            </a:extLst>
          </p:cNvPr>
          <p:cNvGrpSpPr/>
          <p:nvPr/>
        </p:nvGrpSpPr>
        <p:grpSpPr>
          <a:xfrm>
            <a:off x="796027" y="1030280"/>
            <a:ext cx="11099944" cy="3609500"/>
            <a:chOff x="796027" y="1030280"/>
            <a:chExt cx="11099944" cy="360950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0830" y="1631667"/>
              <a:ext cx="3156795" cy="756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7754" y="2498166"/>
              <a:ext cx="3202947" cy="747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2" name="그룹 41">
              <a:extLst>
                <a:ext uri="{FF2B5EF4-FFF2-40B4-BE49-F238E27FC236}">
                  <a16:creationId xmlns="" xmlns:a16="http://schemas.microsoft.com/office/drawing/2014/main" id="{0781EFDF-25BE-48F2-80F0-0E36C032B3F8}"/>
                </a:ext>
              </a:extLst>
            </p:cNvPr>
            <p:cNvGrpSpPr/>
            <p:nvPr/>
          </p:nvGrpSpPr>
          <p:grpSpPr>
            <a:xfrm>
              <a:off x="796027" y="1030280"/>
              <a:ext cx="11099944" cy="3609500"/>
              <a:chOff x="796027" y="1030280"/>
              <a:chExt cx="11099944" cy="360950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796027" y="4053993"/>
                <a:ext cx="2752725" cy="585787"/>
              </a:xfrm>
              <a:prstGeom prst="rect">
                <a:avLst/>
              </a:prstGeom>
              <a:noFill/>
              <a:ln w="19050">
                <a:solidFill>
                  <a:srgbClr val="FC4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C424B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72227" y="4154006"/>
                <a:ext cx="314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rgbClr val="FC424B"/>
                    </a:solidFill>
                    <a:latin typeface="+mn-ea"/>
                  </a:rPr>
                  <a:t>3</a:t>
                </a:r>
                <a:endParaRPr lang="ko-KR" altLang="en-US" b="1">
                  <a:solidFill>
                    <a:srgbClr val="FC424B"/>
                  </a:solidFill>
                  <a:latin typeface="+mn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444445" y="1094078"/>
                <a:ext cx="283284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FC424B"/>
                    </a:solidFill>
                    <a:latin typeface="+mn-ea"/>
                  </a:rPr>
                  <a:t>3</a:t>
                </a:r>
                <a:endParaRPr lang="ko-KR" altLang="en-US" b="1" dirty="0">
                  <a:solidFill>
                    <a:srgbClr val="FC424B"/>
                  </a:solidFill>
                  <a:latin typeface="+mn-ea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14486ECA-1F72-44DE-8D43-323F4C5B8FDF}"/>
                  </a:ext>
                </a:extLst>
              </p:cNvPr>
              <p:cNvSpPr/>
              <p:nvPr/>
            </p:nvSpPr>
            <p:spPr>
              <a:xfrm>
                <a:off x="8374720" y="1030280"/>
                <a:ext cx="3521251" cy="2716299"/>
              </a:xfrm>
              <a:prstGeom prst="rect">
                <a:avLst/>
              </a:prstGeom>
              <a:noFill/>
              <a:ln w="28575">
                <a:solidFill>
                  <a:srgbClr val="E7E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EE9E8AD7-D054-4831-9F95-71E978DC3C8C}"/>
              </a:ext>
            </a:extLst>
          </p:cNvPr>
          <p:cNvGrpSpPr/>
          <p:nvPr/>
        </p:nvGrpSpPr>
        <p:grpSpPr>
          <a:xfrm>
            <a:off x="796028" y="2972905"/>
            <a:ext cx="11099943" cy="3707917"/>
            <a:chOff x="796028" y="2972905"/>
            <a:chExt cx="11099943" cy="3707917"/>
          </a:xfrm>
        </p:grpSpPr>
        <p:sp>
          <p:nvSpPr>
            <p:cNvPr id="15" name="직사각형 14"/>
            <p:cNvSpPr/>
            <p:nvPr/>
          </p:nvSpPr>
          <p:spPr>
            <a:xfrm>
              <a:off x="796028" y="2972905"/>
              <a:ext cx="2752725" cy="838201"/>
            </a:xfrm>
            <a:prstGeom prst="rect">
              <a:avLst/>
            </a:prstGeom>
            <a:noFill/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2228" y="3116013"/>
              <a:ext cx="314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rgbClr val="FC424B"/>
                  </a:solidFill>
                  <a:latin typeface="+mn-ea"/>
                </a:rPr>
                <a:t>2</a:t>
              </a:r>
              <a:endParaRPr lang="ko-KR" altLang="en-US" b="1">
                <a:solidFill>
                  <a:srgbClr val="FC424B"/>
                </a:solidFill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A98F5AC9-9927-41D9-B323-CC78AE1B9730}"/>
                </a:ext>
              </a:extLst>
            </p:cNvPr>
            <p:cNvSpPr txBox="1"/>
            <p:nvPr/>
          </p:nvSpPr>
          <p:spPr>
            <a:xfrm>
              <a:off x="4567882" y="4068125"/>
              <a:ext cx="365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C424B"/>
                  </a:solidFill>
                  <a:latin typeface="+mn-ea"/>
                </a:rPr>
                <a:t>2</a:t>
              </a:r>
              <a:endParaRPr lang="ko-KR" altLang="en-US" b="1" dirty="0">
                <a:solidFill>
                  <a:srgbClr val="FC424B"/>
                </a:solidFill>
                <a:latin typeface="+mn-ea"/>
              </a:endParaRPr>
            </a:p>
          </p:txBody>
        </p:sp>
        <p:pic>
          <p:nvPicPr>
            <p:cNvPr id="3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195" y="4132741"/>
              <a:ext cx="3175256" cy="1126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043" y="5401921"/>
              <a:ext cx="3221408" cy="1190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8443803" y="4883553"/>
              <a:ext cx="33875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err="1"/>
                <a:t>BCrypt</a:t>
              </a:r>
              <a:r>
                <a:rPr lang="en-US" altLang="ko-KR" dirty="0"/>
                <a:t> </a:t>
              </a:r>
              <a:r>
                <a:rPr lang="ko-KR" altLang="en-US" dirty="0"/>
                <a:t>암호화기법 사용하여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/>
                <a:t>비밀번호 암호화</a:t>
              </a:r>
              <a:endParaRPr lang="en-US" altLang="ko-KR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8DA3C4C1-F950-4053-8FAA-CDD75C4EB1E0}"/>
                </a:ext>
              </a:extLst>
            </p:cNvPr>
            <p:cNvSpPr/>
            <p:nvPr/>
          </p:nvSpPr>
          <p:spPr>
            <a:xfrm>
              <a:off x="4557248" y="3964523"/>
              <a:ext cx="7338723" cy="2716299"/>
            </a:xfrm>
            <a:prstGeom prst="rect">
              <a:avLst/>
            </a:prstGeom>
            <a:noFill/>
            <a:ln w="28575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596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1	   </a:t>
            </a:r>
            <a:r>
              <a:rPr lang="en-US" altLang="ko-KR" dirty="0"/>
              <a:t>Function (</a:t>
            </a:r>
            <a:r>
              <a:rPr lang="ko-KR" altLang="en-US" dirty="0"/>
              <a:t>회원가입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FD7EBD8B-9A8D-4F21-9B96-9FCD7BE260D6}"/>
              </a:ext>
            </a:extLst>
          </p:cNvPr>
          <p:cNvGrpSpPr/>
          <p:nvPr/>
        </p:nvGrpSpPr>
        <p:grpSpPr>
          <a:xfrm>
            <a:off x="317692" y="1168027"/>
            <a:ext cx="11668126" cy="5210119"/>
            <a:chOff x="333374" y="1143000"/>
            <a:chExt cx="11668126" cy="521011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74" y="4576190"/>
              <a:ext cx="8210665" cy="175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3374" y="1143000"/>
              <a:ext cx="8562976" cy="1849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 err="1"/>
                <a:t>BCrypt</a:t>
              </a:r>
              <a:r>
                <a:rPr lang="en-US" altLang="ko-KR" sz="2400" b="1" dirty="0"/>
                <a:t> </a:t>
              </a:r>
              <a:r>
                <a:rPr lang="ko-KR" altLang="en-US" sz="2400" b="1" dirty="0"/>
                <a:t>암호화란</a:t>
              </a:r>
              <a:r>
                <a:rPr lang="en-US" altLang="ko-KR" sz="2400" b="1" dirty="0"/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/>
                <a:t>패스워드 저장을 목적으로 설계된 해시 메커니즘 중 하나</a:t>
              </a:r>
              <a:endParaRPr lang="en-US" altLang="ko-KR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/>
                <a:t>단 방향 해시함수</a:t>
              </a:r>
              <a:r>
                <a:rPr lang="en-US" altLang="ko-KR" dirty="0"/>
                <a:t> </a:t>
              </a:r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ko-KR" altLang="en-US" dirty="0"/>
                <a:t>원본 메시지를 변환하여 암호화된 메시지인 다이제스트를 생성하고</a:t>
              </a:r>
              <a:r>
                <a:rPr lang="en-US" altLang="ko-KR" dirty="0"/>
                <a:t>, </a:t>
              </a:r>
              <a:r>
                <a:rPr lang="ko-KR" altLang="en-US" dirty="0"/>
                <a:t>암호화된 메시지로는 원본메시지를 구할 수 없는 단 방향 해시함수이다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49" y="3388772"/>
              <a:ext cx="8833152" cy="747713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9572625" y="2906945"/>
              <a:ext cx="2428875" cy="175432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C424B"/>
                  </a:solidFill>
                  <a:latin typeface="+mn-ea"/>
                </a:rPr>
                <a:t>두 비밀번호 </a:t>
              </a:r>
              <a:endParaRPr lang="en-US" altLang="ko-KR" dirty="0">
                <a:solidFill>
                  <a:srgbClr val="FC424B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C424B"/>
                  </a:solidFill>
                  <a:latin typeface="+mn-ea"/>
                </a:rPr>
                <a:t>모두 </a:t>
              </a:r>
              <a:r>
                <a:rPr lang="en-US" altLang="ko-KR" dirty="0">
                  <a:solidFill>
                    <a:srgbClr val="FC424B"/>
                  </a:solidFill>
                  <a:latin typeface="+mn-ea"/>
                </a:rPr>
                <a:t>‘1234’ </a:t>
              </a:r>
              <a:r>
                <a:rPr lang="ko-KR" altLang="en-US" dirty="0">
                  <a:solidFill>
                    <a:srgbClr val="FC424B"/>
                  </a:solidFill>
                  <a:latin typeface="+mn-ea"/>
                </a:rPr>
                <a:t>이지만 </a:t>
              </a:r>
              <a:endParaRPr lang="en-US" altLang="ko-KR" dirty="0">
                <a:solidFill>
                  <a:srgbClr val="FC424B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C424B"/>
                  </a:solidFill>
                  <a:latin typeface="+mn-ea"/>
                </a:rPr>
                <a:t>암호화된 메시지는</a:t>
              </a:r>
              <a:endParaRPr lang="en-US" altLang="ko-KR" dirty="0">
                <a:solidFill>
                  <a:srgbClr val="FC424B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C424B"/>
                  </a:solidFill>
                  <a:latin typeface="+mn-ea"/>
                </a:rPr>
                <a:t>서로 다름</a:t>
              </a:r>
            </a:p>
          </p:txBody>
        </p:sp>
        <p:cxnSp>
          <p:nvCxnSpPr>
            <p:cNvPr id="8" name="직선 화살표 연결선 7"/>
            <p:cNvCxnSpPr>
              <a:cxnSpLocks/>
            </p:cNvCxnSpPr>
            <p:nvPr/>
          </p:nvCxnSpPr>
          <p:spPr>
            <a:xfrm flipV="1">
              <a:off x="9092427" y="4039885"/>
              <a:ext cx="480198" cy="1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381250" y="5604890"/>
              <a:ext cx="3552825" cy="9525"/>
            </a:xfrm>
            <a:prstGeom prst="line">
              <a:avLst/>
            </a:prstGeom>
            <a:ln w="19050">
              <a:solidFill>
                <a:srgbClr val="FC4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701258" y="5429789"/>
              <a:ext cx="2295526" cy="92333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FC424B"/>
                  </a:solidFill>
                  <a:latin typeface="+mn-ea"/>
                </a:rPr>
                <a:t>라이브러리가 존재해 사용이 쉬움</a:t>
              </a:r>
            </a:p>
          </p:txBody>
        </p:sp>
        <p:cxnSp>
          <p:nvCxnSpPr>
            <p:cNvPr id="12" name="직선 화살표 연결선 11"/>
            <p:cNvCxnSpPr>
              <a:cxnSpLocks/>
            </p:cNvCxnSpPr>
            <p:nvPr/>
          </p:nvCxnSpPr>
          <p:spPr>
            <a:xfrm>
              <a:off x="5825850" y="5921364"/>
              <a:ext cx="2718189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05AACC9A-84EA-40FE-8375-5C66576F1D94}"/>
              </a:ext>
            </a:extLst>
          </p:cNvPr>
          <p:cNvCxnSpPr>
            <a:cxnSpLocks/>
          </p:cNvCxnSpPr>
          <p:nvPr/>
        </p:nvCxnSpPr>
        <p:spPr>
          <a:xfrm flipV="1">
            <a:off x="5810168" y="5650593"/>
            <a:ext cx="0" cy="306949"/>
          </a:xfrm>
          <a:prstGeom prst="straightConnector1">
            <a:avLst/>
          </a:prstGeom>
          <a:ln w="19050">
            <a:solidFill>
              <a:srgbClr val="FC424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9295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1	   </a:t>
            </a:r>
            <a:r>
              <a:rPr lang="en-US" altLang="ko-KR" dirty="0"/>
              <a:t>Function (Login)</a:t>
            </a:r>
            <a:endParaRPr lang="ko-KR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1423987"/>
            <a:ext cx="2409825" cy="8858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20706" y="1951462"/>
            <a:ext cx="2802718" cy="3773063"/>
            <a:chOff x="295276" y="2027664"/>
            <a:chExt cx="2802718" cy="377306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" t="2145" r="2928" b="2174"/>
            <a:stretch/>
          </p:blipFill>
          <p:spPr bwMode="auto">
            <a:xfrm>
              <a:off x="295276" y="2027664"/>
              <a:ext cx="2802718" cy="3773063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504821" y="4329113"/>
              <a:ext cx="2419354" cy="433387"/>
            </a:xfrm>
            <a:prstGeom prst="rect">
              <a:avLst/>
            </a:prstGeom>
            <a:noFill/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C424B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58025" y="1544886"/>
            <a:ext cx="3352800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+mn-ea"/>
              </a:rPr>
              <a:t>CapsLock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버튼이 눌려 있는지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알려주는 </a:t>
            </a:r>
            <a:r>
              <a:rPr lang="ko-KR" altLang="en-US" sz="1600" dirty="0" err="1">
                <a:latin typeface="+mn-ea"/>
              </a:rPr>
              <a:t>알림창</a:t>
            </a:r>
            <a:r>
              <a:rPr lang="ko-KR" altLang="en-US" sz="1600" dirty="0">
                <a:latin typeface="+mn-ea"/>
              </a:rPr>
              <a:t> 표시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2767010"/>
            <a:ext cx="7153275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5382967" y="4619620"/>
            <a:ext cx="2771775" cy="0"/>
          </a:xfrm>
          <a:prstGeom prst="line">
            <a:avLst/>
          </a:prstGeom>
          <a:ln w="19050">
            <a:solidFill>
              <a:srgbClr val="FC4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84878" y="5878413"/>
            <a:ext cx="3114675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C424B"/>
                </a:solidFill>
              </a:rPr>
              <a:t>입력된 패스워드를 암호화하여 비교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91E82CB9-FA1C-4D0A-80A1-320AA10C9937}"/>
              </a:ext>
            </a:extLst>
          </p:cNvPr>
          <p:cNvCxnSpPr>
            <a:cxnSpLocks/>
          </p:cNvCxnSpPr>
          <p:nvPr/>
        </p:nvCxnSpPr>
        <p:spPr>
          <a:xfrm flipH="1">
            <a:off x="3249606" y="4493652"/>
            <a:ext cx="575262" cy="0"/>
          </a:xfrm>
          <a:prstGeom prst="straightConnector1">
            <a:avLst/>
          </a:prstGeom>
          <a:ln w="19050">
            <a:solidFill>
              <a:srgbClr val="FC424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452BDC70-FCFF-4D9D-91D8-146E06D14F30}"/>
              </a:ext>
            </a:extLst>
          </p:cNvPr>
          <p:cNvCxnSpPr>
            <a:cxnSpLocks/>
          </p:cNvCxnSpPr>
          <p:nvPr/>
        </p:nvCxnSpPr>
        <p:spPr>
          <a:xfrm flipV="1">
            <a:off x="3824868" y="1866900"/>
            <a:ext cx="0" cy="2626752"/>
          </a:xfrm>
          <a:prstGeom prst="straightConnector1">
            <a:avLst/>
          </a:prstGeom>
          <a:ln w="19050">
            <a:solidFill>
              <a:srgbClr val="FC424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BCCAAB29-B208-460D-AFBA-B3BF84DE25E1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824868" y="1866900"/>
            <a:ext cx="721410" cy="0"/>
          </a:xfrm>
          <a:prstGeom prst="straightConnector1">
            <a:avLst/>
          </a:prstGeom>
          <a:ln w="19050">
            <a:solidFill>
              <a:srgbClr val="FC424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12B8ACB0-3F1C-4707-AF6B-77B414F27AC9}"/>
              </a:ext>
            </a:extLst>
          </p:cNvPr>
          <p:cNvCxnSpPr>
            <a:cxnSpLocks/>
          </p:cNvCxnSpPr>
          <p:nvPr/>
        </p:nvCxnSpPr>
        <p:spPr>
          <a:xfrm flipV="1">
            <a:off x="7404410" y="4619620"/>
            <a:ext cx="0" cy="1412681"/>
          </a:xfrm>
          <a:prstGeom prst="straightConnector1">
            <a:avLst/>
          </a:prstGeom>
          <a:ln w="19050">
            <a:solidFill>
              <a:srgbClr val="FC424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7EEA644D-F8C3-4C39-B57C-460E4CE6A3CD}"/>
              </a:ext>
            </a:extLst>
          </p:cNvPr>
          <p:cNvCxnSpPr>
            <a:cxnSpLocks/>
          </p:cNvCxnSpPr>
          <p:nvPr/>
        </p:nvCxnSpPr>
        <p:spPr>
          <a:xfrm>
            <a:off x="7404410" y="6032301"/>
            <a:ext cx="1180468" cy="0"/>
          </a:xfrm>
          <a:prstGeom prst="straightConnector1">
            <a:avLst/>
          </a:prstGeom>
          <a:ln w="19050">
            <a:solidFill>
              <a:srgbClr val="FC424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F211DF74-1ED6-413C-8EDB-807E992B80F4}"/>
              </a:ext>
            </a:extLst>
          </p:cNvPr>
          <p:cNvCxnSpPr>
            <a:cxnSpLocks/>
          </p:cNvCxnSpPr>
          <p:nvPr/>
        </p:nvCxnSpPr>
        <p:spPr>
          <a:xfrm flipV="1">
            <a:off x="11341752" y="8785021"/>
            <a:ext cx="0" cy="1412682"/>
          </a:xfrm>
          <a:prstGeom prst="straightConnector1">
            <a:avLst/>
          </a:prstGeom>
          <a:ln w="19050">
            <a:solidFill>
              <a:srgbClr val="FC424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62644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208721" y="1"/>
            <a:ext cx="7713148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1	   </a:t>
            </a:r>
            <a:r>
              <a:rPr lang="en-US" altLang="ko-KR" dirty="0"/>
              <a:t>Function (</a:t>
            </a:r>
            <a:r>
              <a:rPr lang="ko-KR" altLang="en-US" dirty="0"/>
              <a:t>아이디</a:t>
            </a:r>
            <a:r>
              <a:rPr lang="en-US" altLang="ko-KR" dirty="0"/>
              <a:t> &amp; </a:t>
            </a:r>
            <a:r>
              <a:rPr lang="ko-KR" altLang="en-US" dirty="0"/>
              <a:t>비밀번호 찾기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DD91DFB9-BBDD-4F8D-9E39-71D418BAA173}"/>
              </a:ext>
            </a:extLst>
          </p:cNvPr>
          <p:cNvGrpSpPr/>
          <p:nvPr/>
        </p:nvGrpSpPr>
        <p:grpSpPr>
          <a:xfrm>
            <a:off x="696583" y="1137426"/>
            <a:ext cx="10285876" cy="5481099"/>
            <a:chOff x="953062" y="1159728"/>
            <a:chExt cx="10285876" cy="5481099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CC4C294A-6831-4D76-B2C9-C300AC77F531}"/>
                </a:ext>
              </a:extLst>
            </p:cNvPr>
            <p:cNvGrpSpPr/>
            <p:nvPr/>
          </p:nvGrpSpPr>
          <p:grpSpPr>
            <a:xfrm>
              <a:off x="1616194" y="1159728"/>
              <a:ext cx="9622744" cy="4200767"/>
              <a:chOff x="1771580" y="1226634"/>
              <a:chExt cx="9622744" cy="4200767"/>
            </a:xfrm>
          </p:grpSpPr>
          <p:pic>
            <p:nvPicPr>
              <p:cNvPr id="3" name="Picture 2"/>
              <p:cNvPicPr>
                <a:picLocks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8" t="2354" r="2045" b="1871"/>
              <a:stretch/>
            </p:blipFill>
            <p:spPr bwMode="auto">
              <a:xfrm>
                <a:off x="1771580" y="1226634"/>
                <a:ext cx="4028400" cy="4200767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8" t="1816" r="2137" b="2549"/>
              <a:stretch/>
            </p:blipFill>
            <p:spPr bwMode="auto">
              <a:xfrm>
                <a:off x="7365016" y="1226634"/>
                <a:ext cx="4029308" cy="4200767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40C80EC7-1D49-4523-811B-1DECA56A7182}"/>
                </a:ext>
              </a:extLst>
            </p:cNvPr>
            <p:cNvSpPr/>
            <p:nvPr/>
          </p:nvSpPr>
          <p:spPr>
            <a:xfrm>
              <a:off x="953062" y="5386026"/>
              <a:ext cx="5354663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12A5A9"/>
                  </a:solidFill>
                  <a:latin typeface="+mn-ea"/>
                </a:rPr>
                <a:t>아이디 찾기</a:t>
              </a:r>
              <a:endParaRPr lang="en-US" altLang="ko-KR" sz="1600" b="1" dirty="0">
                <a:solidFill>
                  <a:srgbClr val="12A5A9"/>
                </a:solidFill>
                <a:latin typeface="+mn-ea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400" dirty="0">
                  <a:latin typeface="+mn-ea"/>
                </a:rPr>
                <a:t>등록된 이름과 전화번호에 해당하는 이메일을 </a:t>
              </a:r>
              <a:r>
                <a:rPr lang="en-US" altLang="ko-KR" sz="1400" dirty="0">
                  <a:latin typeface="+mn-ea"/>
                </a:rPr>
                <a:t>Ajax</a:t>
              </a:r>
              <a:r>
                <a:rPr lang="ko-KR" altLang="en-US" sz="1400" dirty="0">
                  <a:latin typeface="+mn-ea"/>
                </a:rPr>
                <a:t>를 통해 보여줌</a:t>
              </a:r>
              <a:endParaRPr lang="en-US" altLang="ko-KR" sz="1400" dirty="0"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9C84727E-6965-4157-8A27-72D964B7EB90}"/>
                </a:ext>
              </a:extLst>
            </p:cNvPr>
            <p:cNvSpPr/>
            <p:nvPr/>
          </p:nvSpPr>
          <p:spPr>
            <a:xfrm>
              <a:off x="7209630" y="5377661"/>
              <a:ext cx="4029308" cy="1263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12A5A9"/>
                  </a:solidFill>
                  <a:latin typeface="+mn-ea"/>
                </a:rPr>
                <a:t>비밀번호 찾기</a:t>
              </a:r>
              <a:endParaRPr lang="en-US" altLang="ko-KR" sz="1600" b="1" dirty="0">
                <a:solidFill>
                  <a:srgbClr val="12A5A9"/>
                </a:solidFill>
                <a:latin typeface="+mn-ea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400" dirty="0">
                  <a:latin typeface="+mn-ea"/>
                </a:rPr>
                <a:t>등록된 이메일</a:t>
              </a:r>
              <a:r>
                <a:rPr lang="en-US" altLang="ko-KR" sz="1400" dirty="0">
                  <a:latin typeface="+mn-ea"/>
                </a:rPr>
                <a:t>, </a:t>
              </a:r>
              <a:r>
                <a:rPr lang="ko-KR" altLang="en-US" sz="1400" dirty="0">
                  <a:latin typeface="+mn-ea"/>
                </a:rPr>
                <a:t>이름</a:t>
              </a:r>
              <a:r>
                <a:rPr lang="en-US" altLang="ko-KR" sz="1400" dirty="0">
                  <a:latin typeface="+mn-ea"/>
                </a:rPr>
                <a:t>, </a:t>
              </a:r>
              <a:r>
                <a:rPr lang="ko-KR" altLang="en-US" sz="1400" dirty="0">
                  <a:latin typeface="+mn-ea"/>
                </a:rPr>
                <a:t>전화번호를 통해 </a:t>
              </a:r>
              <a:endParaRPr lang="en-US" altLang="ko-KR" sz="1400" dirty="0">
                <a:latin typeface="+mn-ea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400" dirty="0">
                  <a:latin typeface="+mn-ea"/>
                </a:rPr>
                <a:t>해당되는 이메일로 임시비밀번호 발송</a:t>
              </a:r>
              <a:endParaRPr lang="en-US" altLang="ko-KR" sz="1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04120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998114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Introduce</a:t>
            </a:r>
          </a:p>
        </p:txBody>
      </p:sp>
    </p:spTree>
    <p:extLst>
      <p:ext uri="{BB962C8B-B14F-4D97-AF65-F5344CB8AC3E}">
        <p14:creationId xmlns:p14="http://schemas.microsoft.com/office/powerpoint/2010/main" val="2231497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8158" y="5522970"/>
            <a:ext cx="589678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비밀번호 찾기 시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발송된 임시 비밀번호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+mn-ea"/>
              </a:rPr>
              <a:t>임시 비밀번호로 로그인 시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비밀번호 변경 페이지로 이동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789036CF-C894-445A-AB4B-7D3DFAE6E9DF}"/>
              </a:ext>
            </a:extLst>
          </p:cNvPr>
          <p:cNvGrpSpPr/>
          <p:nvPr/>
        </p:nvGrpSpPr>
        <p:grpSpPr>
          <a:xfrm>
            <a:off x="407302" y="1381950"/>
            <a:ext cx="11377396" cy="4094099"/>
            <a:chOff x="208721" y="1414603"/>
            <a:chExt cx="12210844" cy="4394011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CD2A11EC-F8B0-4FCC-B436-4A8D9AEBDCBE}"/>
                </a:ext>
              </a:extLst>
            </p:cNvPr>
            <p:cNvSpPr/>
            <p:nvPr/>
          </p:nvSpPr>
          <p:spPr>
            <a:xfrm>
              <a:off x="208721" y="1414603"/>
              <a:ext cx="4608606" cy="3881297"/>
            </a:xfrm>
            <a:prstGeom prst="rect">
              <a:avLst/>
            </a:prstGeom>
            <a:noFill/>
            <a:ln w="28575">
              <a:solidFill>
                <a:srgbClr val="E7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19100" y="1562100"/>
              <a:ext cx="4546560" cy="4038601"/>
              <a:chOff x="419099" y="1885950"/>
              <a:chExt cx="4546560" cy="40386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00" y="2355199"/>
                <a:ext cx="4238624" cy="1760066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19099" y="1885950"/>
                <a:ext cx="4238625" cy="3619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30"/>
              <a:stretch/>
            </p:blipFill>
            <p:spPr bwMode="auto">
              <a:xfrm>
                <a:off x="1003258" y="4591051"/>
                <a:ext cx="3962401" cy="1333500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3" b="2147"/>
            <a:stretch/>
          </p:blipFill>
          <p:spPr bwMode="auto">
            <a:xfrm>
              <a:off x="5611865" y="1414603"/>
              <a:ext cx="6807700" cy="439401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직선 화살표 연결선 9"/>
            <p:cNvCxnSpPr>
              <a:cxnSpLocks/>
            </p:cNvCxnSpPr>
            <p:nvPr/>
          </p:nvCxnSpPr>
          <p:spPr>
            <a:xfrm>
              <a:off x="4965661" y="4682622"/>
              <a:ext cx="909652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03850519-491C-4A8F-93CB-6612BB5C331A}"/>
              </a:ext>
            </a:extLst>
          </p:cNvPr>
          <p:cNvSpPr txBox="1">
            <a:spLocks/>
          </p:cNvSpPr>
          <p:nvPr/>
        </p:nvSpPr>
        <p:spPr>
          <a:xfrm>
            <a:off x="208721" y="1"/>
            <a:ext cx="7713148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1	   </a:t>
            </a:r>
            <a:r>
              <a:rPr lang="en-US" altLang="ko-KR" dirty="0"/>
              <a:t>Function (</a:t>
            </a:r>
            <a:r>
              <a:rPr lang="ko-KR" altLang="en-US" dirty="0"/>
              <a:t>아이디</a:t>
            </a:r>
            <a:r>
              <a:rPr lang="en-US" altLang="ko-KR" dirty="0"/>
              <a:t> &amp; </a:t>
            </a:r>
            <a:r>
              <a:rPr lang="ko-KR" altLang="en-US" dirty="0"/>
              <a:t>비밀번호 찾기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7548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73069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5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Function -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구미향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368735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운동법</a:t>
            </a: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 (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요가</a:t>
            </a: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ko-KR" altLang="en-US" sz="2800" dirty="0" err="1">
                <a:solidFill>
                  <a:schemeClr val="bg1"/>
                </a:solidFill>
                <a:latin typeface="+mj-ea"/>
                <a:ea typeface="+mj-ea"/>
              </a:rPr>
              <a:t>필라테스</a:t>
            </a: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33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0" y="1"/>
            <a:ext cx="7266277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Function (</a:t>
            </a:r>
            <a:r>
              <a:rPr lang="ko-KR" altLang="en-US" dirty="0"/>
              <a:t>동영상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678E430-52AD-412A-BCC6-61E2304ED6D3}"/>
              </a:ext>
            </a:extLst>
          </p:cNvPr>
          <p:cNvSpPr txBox="1"/>
          <p:nvPr/>
        </p:nvSpPr>
        <p:spPr>
          <a:xfrm>
            <a:off x="1371859" y="1026744"/>
            <a:ext cx="6313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5">
                    <a:lumMod val="50000"/>
                  </a:schemeClr>
                </a:solidFill>
              </a:rPr>
              <a:t>한번에 많은 동영상을 추가하는 방법</a:t>
            </a:r>
            <a:r>
              <a:rPr lang="en-US" altLang="ko-KR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ko-KR" alt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655500-E088-480F-861E-14D350474A86}"/>
              </a:ext>
            </a:extLst>
          </p:cNvPr>
          <p:cNvSpPr txBox="1"/>
          <p:nvPr/>
        </p:nvSpPr>
        <p:spPr>
          <a:xfrm>
            <a:off x="2041988" y="2287947"/>
            <a:ext cx="4535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하나하나 파일 업로드하기</a:t>
            </a:r>
            <a:r>
              <a:rPr lang="en-US" altLang="ko-KR" sz="2400" dirty="0"/>
              <a:t> ????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666DEE2-E830-4681-94E7-3480398056BD}"/>
              </a:ext>
            </a:extLst>
          </p:cNvPr>
          <p:cNvSpPr txBox="1"/>
          <p:nvPr/>
        </p:nvSpPr>
        <p:spPr>
          <a:xfrm>
            <a:off x="2041988" y="3308133"/>
            <a:ext cx="2448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크롤링</a:t>
            </a:r>
            <a:r>
              <a:rPr lang="ko-KR" altLang="en-US" sz="2400" dirty="0"/>
              <a:t> </a:t>
            </a:r>
            <a:r>
              <a:rPr lang="en-US" altLang="ko-KR" sz="2400" dirty="0"/>
              <a:t>????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웹페이지를 긁어와서 데이터추출</a:t>
            </a:r>
            <a:r>
              <a:rPr lang="en-US" altLang="ko-KR" sz="1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C28826E-8E15-419D-A148-B6A1D523B4F7}"/>
              </a:ext>
            </a:extLst>
          </p:cNvPr>
          <p:cNvSpPr txBox="1"/>
          <p:nvPr/>
        </p:nvSpPr>
        <p:spPr>
          <a:xfrm>
            <a:off x="2041988" y="501905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API </a:t>
            </a:r>
            <a:r>
              <a:rPr lang="ko-KR" altLang="en-US" sz="2400" dirty="0"/>
              <a:t>쓰기</a:t>
            </a:r>
            <a:endParaRPr lang="en-US" altLang="ko-KR" sz="2400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36C6B378-D6F2-408D-8CCA-4C9535D6255C}"/>
              </a:ext>
            </a:extLst>
          </p:cNvPr>
          <p:cNvSpPr/>
          <p:nvPr/>
        </p:nvSpPr>
        <p:spPr>
          <a:xfrm>
            <a:off x="1913545" y="4448437"/>
            <a:ext cx="1605006" cy="1602896"/>
          </a:xfrm>
          <a:prstGeom prst="ellipse">
            <a:avLst/>
          </a:prstGeom>
          <a:noFill/>
          <a:ln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90579AB-1B33-48D5-A29D-022D1D9D39D3}"/>
              </a:ext>
            </a:extLst>
          </p:cNvPr>
          <p:cNvGrpSpPr/>
          <p:nvPr/>
        </p:nvGrpSpPr>
        <p:grpSpPr>
          <a:xfrm>
            <a:off x="6688041" y="2287947"/>
            <a:ext cx="3481196" cy="369332"/>
            <a:chOff x="6577204" y="2309213"/>
            <a:chExt cx="3481196" cy="369332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="" xmlns:a16="http://schemas.microsoft.com/office/drawing/2014/main" id="{1C33FEBA-D201-4025-A1AD-181DCB4BA82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6577204" y="2518780"/>
              <a:ext cx="655620" cy="0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7E1B06D-ED2A-4681-8A12-63DE7652BAA0}"/>
                </a:ext>
              </a:extLst>
            </p:cNvPr>
            <p:cNvSpPr txBox="1"/>
            <p:nvPr/>
          </p:nvSpPr>
          <p:spPr>
            <a:xfrm>
              <a:off x="7398328" y="2309213"/>
              <a:ext cx="2660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너무 많다</a:t>
              </a:r>
              <a:r>
                <a:rPr lang="en-US" altLang="ko-KR" dirty="0"/>
                <a:t>…</a:t>
              </a:r>
              <a:r>
                <a:rPr lang="ko-KR" altLang="en-US" dirty="0"/>
                <a:t>귀찮다 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4DD17289-E6D6-42C7-B2C6-FFF0F7D365C2}"/>
              </a:ext>
            </a:extLst>
          </p:cNvPr>
          <p:cNvGrpSpPr/>
          <p:nvPr/>
        </p:nvGrpSpPr>
        <p:grpSpPr>
          <a:xfrm>
            <a:off x="4803903" y="3269192"/>
            <a:ext cx="4895031" cy="646331"/>
            <a:chOff x="6290125" y="2309213"/>
            <a:chExt cx="3768275" cy="646331"/>
          </a:xfrm>
        </p:grpSpPr>
        <p:cxnSp>
          <p:nvCxnSpPr>
            <p:cNvPr id="17" name="직선 화살표 연결선 16">
              <a:extLst>
                <a:ext uri="{FF2B5EF4-FFF2-40B4-BE49-F238E27FC236}">
                  <a16:creationId xmlns="" xmlns:a16="http://schemas.microsoft.com/office/drawing/2014/main" id="{0262737E-6CC0-4B90-92B7-ACF180F8818A}"/>
                </a:ext>
              </a:extLst>
            </p:cNvPr>
            <p:cNvCxnSpPr>
              <a:cxnSpLocks/>
            </p:cNvCxnSpPr>
            <p:nvPr/>
          </p:nvCxnSpPr>
          <p:spPr>
            <a:xfrm>
              <a:off x="6290125" y="2540046"/>
              <a:ext cx="655620" cy="0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70C4F58-BAA1-444A-8D81-A5F6612759FE}"/>
                </a:ext>
              </a:extLst>
            </p:cNvPr>
            <p:cNvSpPr txBox="1"/>
            <p:nvPr/>
          </p:nvSpPr>
          <p:spPr>
            <a:xfrm>
              <a:off x="7398328" y="2309213"/>
              <a:ext cx="2660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&lt;body&gt;</a:t>
              </a:r>
              <a:r>
                <a:rPr lang="ko-KR" altLang="en-US" dirty="0"/>
                <a:t>태그를 읽어오지 못함  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A301FF91-9DDD-4E42-BE26-161035FF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32" y="3915523"/>
            <a:ext cx="4742988" cy="269512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12032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0" y="1"/>
            <a:ext cx="7266277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Function (</a:t>
            </a:r>
            <a:r>
              <a:rPr lang="ko-KR" altLang="en-US" dirty="0"/>
              <a:t>동영상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400AB4C-740B-471D-99FC-EB9DD6F5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04" y="1601040"/>
            <a:ext cx="10567775" cy="4884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7C5C5783-0CD7-4528-A6FE-AB3CCABBB89C}"/>
              </a:ext>
            </a:extLst>
          </p:cNvPr>
          <p:cNvSpPr/>
          <p:nvPr/>
        </p:nvSpPr>
        <p:spPr>
          <a:xfrm>
            <a:off x="4176011" y="1577480"/>
            <a:ext cx="2267092" cy="221318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2A354FB-6A64-4747-8288-68DBBA2CA20B}"/>
              </a:ext>
            </a:extLst>
          </p:cNvPr>
          <p:cNvSpPr txBox="1"/>
          <p:nvPr/>
        </p:nvSpPr>
        <p:spPr>
          <a:xfrm>
            <a:off x="6443103" y="142946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C424B"/>
                </a:solidFill>
              </a:rPr>
              <a:t>playlist</a:t>
            </a:r>
            <a:r>
              <a:rPr lang="ko-KR" altLang="en-US" dirty="0">
                <a:solidFill>
                  <a:srgbClr val="FC424B"/>
                </a:solidFill>
              </a:rPr>
              <a:t> </a:t>
            </a:r>
            <a:r>
              <a:rPr lang="en-US" altLang="ko-KR" dirty="0">
                <a:solidFill>
                  <a:srgbClr val="FC424B"/>
                </a:solidFill>
              </a:rPr>
              <a:t>id</a:t>
            </a:r>
            <a:endParaRPr lang="ko-KR" altLang="en-US" dirty="0">
              <a:solidFill>
                <a:srgbClr val="FC424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D900B416-0803-45A1-9808-086545F6D21F}"/>
              </a:ext>
            </a:extLst>
          </p:cNvPr>
          <p:cNvGrpSpPr/>
          <p:nvPr/>
        </p:nvGrpSpPr>
        <p:grpSpPr>
          <a:xfrm>
            <a:off x="205820" y="3389758"/>
            <a:ext cx="7282393" cy="1409302"/>
            <a:chOff x="112706" y="2762253"/>
            <a:chExt cx="7282393" cy="1409302"/>
          </a:xfrm>
        </p:grpSpPr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E2E24DC3-4AE6-4A2B-A0FF-086BB43712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768"/>
            <a:stretch/>
          </p:blipFill>
          <p:spPr>
            <a:xfrm>
              <a:off x="112706" y="2772934"/>
              <a:ext cx="7282393" cy="1372938"/>
            </a:xfrm>
            <a:prstGeom prst="rect">
              <a:avLst/>
            </a:prstGeom>
          </p:spPr>
        </p:pic>
        <p:sp>
          <p:nvSpPr>
            <p:cNvPr id="24" name="사각형: 둥근 모서리 20">
              <a:extLst>
                <a:ext uri="{FF2B5EF4-FFF2-40B4-BE49-F238E27FC236}">
                  <a16:creationId xmlns="" xmlns:a16="http://schemas.microsoft.com/office/drawing/2014/main" id="{4EF959F5-8341-4E8B-9BC0-1BA7CF066C8E}"/>
                </a:ext>
              </a:extLst>
            </p:cNvPr>
            <p:cNvSpPr/>
            <p:nvPr/>
          </p:nvSpPr>
          <p:spPr>
            <a:xfrm>
              <a:off x="112706" y="2762253"/>
              <a:ext cx="7282393" cy="1409302"/>
            </a:xfrm>
            <a:prstGeom prst="roundRect">
              <a:avLst>
                <a:gd name="adj" fmla="val 8478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27" name="직선 화살표 연결선 4">
            <a:extLst>
              <a:ext uri="{FF2B5EF4-FFF2-40B4-BE49-F238E27FC236}">
                <a16:creationId xmlns="" xmlns:a16="http://schemas.microsoft.com/office/drawing/2014/main" id="{9EA5CF9F-2E87-46C2-9C13-C94988A92697}"/>
              </a:ext>
            </a:extLst>
          </p:cNvPr>
          <p:cNvCxnSpPr>
            <a:cxnSpLocks/>
          </p:cNvCxnSpPr>
          <p:nvPr/>
        </p:nvCxnSpPr>
        <p:spPr>
          <a:xfrm flipH="1">
            <a:off x="5166703" y="1840570"/>
            <a:ext cx="1023891" cy="2246338"/>
          </a:xfrm>
          <a:prstGeom prst="straightConnector1">
            <a:avLst/>
          </a:prstGeom>
          <a:ln w="19050">
            <a:solidFill>
              <a:srgbClr val="FC424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063D9170-7654-4C74-BD32-3ABC197F9B87}"/>
              </a:ext>
            </a:extLst>
          </p:cNvPr>
          <p:cNvSpPr/>
          <p:nvPr/>
        </p:nvSpPr>
        <p:spPr>
          <a:xfrm>
            <a:off x="7923866" y="3245585"/>
            <a:ext cx="3066587" cy="500791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C65B2FE4-0AB7-44ED-AE36-D9D6ACF1AB99}"/>
              </a:ext>
            </a:extLst>
          </p:cNvPr>
          <p:cNvSpPr/>
          <p:nvPr/>
        </p:nvSpPr>
        <p:spPr>
          <a:xfrm>
            <a:off x="7923866" y="3765610"/>
            <a:ext cx="3066587" cy="500791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E73C0239-D9A4-4027-B49B-010787F59E34}"/>
              </a:ext>
            </a:extLst>
          </p:cNvPr>
          <p:cNvSpPr/>
          <p:nvPr/>
        </p:nvSpPr>
        <p:spPr>
          <a:xfrm>
            <a:off x="7923865" y="4748770"/>
            <a:ext cx="3066587" cy="500791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C242C933-1435-4479-8140-A439E9E1FC1E}"/>
              </a:ext>
            </a:extLst>
          </p:cNvPr>
          <p:cNvSpPr/>
          <p:nvPr/>
        </p:nvSpPr>
        <p:spPr>
          <a:xfrm>
            <a:off x="7923866" y="4266401"/>
            <a:ext cx="3066587" cy="500791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="" xmlns:a16="http://schemas.microsoft.com/office/drawing/2014/main" id="{CF9332D0-D79E-497C-9DE3-C056922AE933}"/>
              </a:ext>
            </a:extLst>
          </p:cNvPr>
          <p:cNvSpPr/>
          <p:nvPr/>
        </p:nvSpPr>
        <p:spPr>
          <a:xfrm>
            <a:off x="7923866" y="5227485"/>
            <a:ext cx="3066587" cy="500791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EE54762B-FA02-4C0E-829E-56EF0786A859}"/>
              </a:ext>
            </a:extLst>
          </p:cNvPr>
          <p:cNvSpPr/>
          <p:nvPr/>
        </p:nvSpPr>
        <p:spPr>
          <a:xfrm>
            <a:off x="7923866" y="5709854"/>
            <a:ext cx="3066587" cy="500791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E1612E05-D393-496A-8232-F536CE0B721B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252955" y="3495981"/>
            <a:ext cx="670911" cy="58486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E4C6AA2D-B553-4CBF-B9C5-9F19151794DA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252955" y="4016006"/>
            <a:ext cx="670911" cy="12968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A7312D8D-88F2-4954-85EA-6BA36133A94C}"/>
              </a:ext>
            </a:extLst>
          </p:cNvPr>
          <p:cNvCxnSpPr>
            <a:cxnSpLocks/>
          </p:cNvCxnSpPr>
          <p:nvPr/>
        </p:nvCxnSpPr>
        <p:spPr>
          <a:xfrm>
            <a:off x="7252955" y="4310558"/>
            <a:ext cx="670911" cy="1769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C1AAE20-CC61-466F-A21C-467B58A93157}"/>
              </a:ext>
            </a:extLst>
          </p:cNvPr>
          <p:cNvSpPr txBox="1"/>
          <p:nvPr/>
        </p:nvSpPr>
        <p:spPr>
          <a:xfrm>
            <a:off x="2507731" y="5108736"/>
            <a:ext cx="521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각각의 </a:t>
            </a:r>
            <a:r>
              <a:rPr lang="en-US" altLang="ko-KR" dirty="0">
                <a:solidFill>
                  <a:srgbClr val="002060"/>
                </a:solidFill>
              </a:rPr>
              <a:t>video id, </a:t>
            </a:r>
            <a:r>
              <a:rPr lang="ko-KR" altLang="en-US" dirty="0">
                <a:solidFill>
                  <a:srgbClr val="002060"/>
                </a:solidFill>
              </a:rPr>
              <a:t>제목</a:t>
            </a:r>
            <a:r>
              <a:rPr lang="en-US" altLang="ko-KR" dirty="0">
                <a:solidFill>
                  <a:srgbClr val="002060"/>
                </a:solidFill>
              </a:rPr>
              <a:t>, </a:t>
            </a:r>
            <a:r>
              <a:rPr lang="ko-KR" altLang="en-US" dirty="0">
                <a:solidFill>
                  <a:srgbClr val="002060"/>
                </a:solidFill>
              </a:rPr>
              <a:t>내용 등을 가져올 수 있음 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B1F75BBC-9B14-45C6-8BD4-6F1158FF8AF8}"/>
              </a:ext>
            </a:extLst>
          </p:cNvPr>
          <p:cNvCxnSpPr>
            <a:cxnSpLocks/>
          </p:cNvCxnSpPr>
          <p:nvPr/>
        </p:nvCxnSpPr>
        <p:spPr>
          <a:xfrm>
            <a:off x="7214885" y="4431157"/>
            <a:ext cx="696312" cy="65216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DBAE6EDD-80FA-4818-937E-C5594A6D428B}"/>
              </a:ext>
            </a:extLst>
          </p:cNvPr>
          <p:cNvCxnSpPr>
            <a:cxnSpLocks/>
          </p:cNvCxnSpPr>
          <p:nvPr/>
        </p:nvCxnSpPr>
        <p:spPr>
          <a:xfrm>
            <a:off x="7084464" y="4432330"/>
            <a:ext cx="826733" cy="104387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A8C56B1C-BACA-4F78-91D8-EB705FC61FCF}"/>
              </a:ext>
            </a:extLst>
          </p:cNvPr>
          <p:cNvCxnSpPr>
            <a:cxnSpLocks/>
          </p:cNvCxnSpPr>
          <p:nvPr/>
        </p:nvCxnSpPr>
        <p:spPr>
          <a:xfrm>
            <a:off x="7084464" y="4423011"/>
            <a:ext cx="826733" cy="14042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AA7FD801-8ABA-4A98-96A1-804B3F2D7E6B}"/>
              </a:ext>
            </a:extLst>
          </p:cNvPr>
          <p:cNvSpPr/>
          <p:nvPr/>
        </p:nvSpPr>
        <p:spPr>
          <a:xfrm>
            <a:off x="1005388" y="965205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Insert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로직</a:t>
            </a:r>
          </a:p>
        </p:txBody>
      </p:sp>
    </p:spTree>
    <p:extLst>
      <p:ext uri="{BB962C8B-B14F-4D97-AF65-F5344CB8AC3E}">
        <p14:creationId xmlns:p14="http://schemas.microsoft.com/office/powerpoint/2010/main" val="3888005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EE37977-6E58-4CBF-B07D-034C11661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" t="4356" r="683"/>
          <a:stretch/>
        </p:blipFill>
        <p:spPr>
          <a:xfrm>
            <a:off x="6226674" y="1873007"/>
            <a:ext cx="5850385" cy="282606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="" xmlns:a16="http://schemas.microsoft.com/office/drawing/2014/main" id="{977D5F58-D996-4904-AC77-A11C06056EFE}"/>
              </a:ext>
            </a:extLst>
          </p:cNvPr>
          <p:cNvSpPr/>
          <p:nvPr/>
        </p:nvSpPr>
        <p:spPr>
          <a:xfrm>
            <a:off x="5713029" y="3262656"/>
            <a:ext cx="449802" cy="292963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766B18B-57C5-4EEA-9368-068D6EDA2F89}"/>
              </a:ext>
            </a:extLst>
          </p:cNvPr>
          <p:cNvSpPr txBox="1"/>
          <p:nvPr/>
        </p:nvSpPr>
        <p:spPr>
          <a:xfrm>
            <a:off x="7762043" y="1457384"/>
            <a:ext cx="45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로 </a:t>
            </a:r>
            <a:r>
              <a:rPr lang="en-US" altLang="ko-KR" dirty="0"/>
              <a:t>Controller</a:t>
            </a:r>
            <a:r>
              <a:rPr lang="ko-KR" altLang="en-US" dirty="0"/>
              <a:t>에 넘김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21F49DD-ADDA-4E63-BFC1-B21087EAAB77}"/>
              </a:ext>
            </a:extLst>
          </p:cNvPr>
          <p:cNvSpPr txBox="1"/>
          <p:nvPr/>
        </p:nvSpPr>
        <p:spPr>
          <a:xfrm>
            <a:off x="7346156" y="5204851"/>
            <a:ext cx="3768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Controller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각각의 </a:t>
            </a:r>
            <a:r>
              <a:rPr lang="en-US" altLang="ko-KR" dirty="0"/>
              <a:t>JSON</a:t>
            </a:r>
            <a:r>
              <a:rPr lang="ko-KR" altLang="en-US" dirty="0"/>
              <a:t>객체를 </a:t>
            </a:r>
            <a:r>
              <a:rPr lang="en-US" altLang="ko-KR" dirty="0" err="1"/>
              <a:t>vo</a:t>
            </a:r>
            <a:r>
              <a:rPr lang="ko-KR" altLang="en-US" dirty="0"/>
              <a:t>객체로 변환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42AAB68-5F8E-44CA-958C-134D75E3802F}"/>
              </a:ext>
            </a:extLst>
          </p:cNvPr>
          <p:cNvGrpSpPr/>
          <p:nvPr/>
        </p:nvGrpSpPr>
        <p:grpSpPr>
          <a:xfrm>
            <a:off x="122855" y="1642050"/>
            <a:ext cx="5715693" cy="4816911"/>
            <a:chOff x="122855" y="1350017"/>
            <a:chExt cx="5715693" cy="4816911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1A90E72E-4533-40EF-920C-57CAEFC92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31"/>
            <a:stretch/>
          </p:blipFill>
          <p:spPr>
            <a:xfrm>
              <a:off x="122855" y="1350017"/>
              <a:ext cx="5539312" cy="4816911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="" xmlns:a16="http://schemas.microsoft.com/office/drawing/2014/main" id="{4A16BFDA-4CA2-4225-B331-B27EF288E0B5}"/>
                </a:ext>
              </a:extLst>
            </p:cNvPr>
            <p:cNvSpPr/>
            <p:nvPr/>
          </p:nvSpPr>
          <p:spPr>
            <a:xfrm>
              <a:off x="546236" y="1562470"/>
              <a:ext cx="4842510" cy="84337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0486152B-DC07-4C21-AD87-45795EA53B7F}"/>
                </a:ext>
              </a:extLst>
            </p:cNvPr>
            <p:cNvSpPr/>
            <p:nvPr/>
          </p:nvSpPr>
          <p:spPr>
            <a:xfrm>
              <a:off x="1059907" y="2932651"/>
              <a:ext cx="4328839" cy="57403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09DA4694-BE9F-4395-AFAC-417C30C244F6}"/>
                </a:ext>
              </a:extLst>
            </p:cNvPr>
            <p:cNvSpPr txBox="1"/>
            <p:nvPr/>
          </p:nvSpPr>
          <p:spPr>
            <a:xfrm>
              <a:off x="3195851" y="2373417"/>
              <a:ext cx="22188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>
                  <a:solidFill>
                    <a:srgbClr val="FC424B"/>
                  </a:solidFill>
                </a:rPr>
                <a:t>Youtube</a:t>
              </a:r>
              <a:r>
                <a:rPr lang="en-US" altLang="ko-KR" sz="1400" dirty="0">
                  <a:solidFill>
                    <a:srgbClr val="FC424B"/>
                  </a:solidFill>
                </a:rPr>
                <a:t> API</a:t>
              </a:r>
              <a:r>
                <a:rPr lang="ko-KR" altLang="en-US" sz="1400" dirty="0">
                  <a:solidFill>
                    <a:srgbClr val="FC424B"/>
                  </a:solidFill>
                </a:rPr>
                <a:t>에 </a:t>
              </a:r>
              <a:r>
                <a:rPr lang="en-US" altLang="ko-KR" sz="1400" dirty="0">
                  <a:solidFill>
                    <a:srgbClr val="FC424B"/>
                  </a:solidFill>
                </a:rPr>
                <a:t>request</a:t>
              </a:r>
              <a:endParaRPr lang="ko-KR" altLang="en-US" sz="1400" dirty="0">
                <a:solidFill>
                  <a:srgbClr val="FC424B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D64B8AB-131B-46B0-A006-8DBE89B9A30F}"/>
                </a:ext>
              </a:extLst>
            </p:cNvPr>
            <p:cNvSpPr txBox="1"/>
            <p:nvPr/>
          </p:nvSpPr>
          <p:spPr>
            <a:xfrm>
              <a:off x="2867048" y="3459495"/>
              <a:ext cx="2971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C424B"/>
                  </a:solidFill>
                </a:rPr>
                <a:t>API</a:t>
              </a:r>
              <a:r>
                <a:rPr lang="ko-KR" altLang="en-US" sz="1400" dirty="0">
                  <a:solidFill>
                    <a:srgbClr val="FC424B"/>
                  </a:solidFill>
                </a:rPr>
                <a:t>로부터 받은 각각의 동영상</a:t>
              </a:r>
              <a:endParaRPr lang="en-US" altLang="ko-KR" sz="1400" dirty="0">
                <a:solidFill>
                  <a:srgbClr val="FC424B"/>
                </a:solidFill>
              </a:endParaRPr>
            </a:p>
            <a:p>
              <a:r>
                <a:rPr lang="ko-KR" altLang="en-US" sz="1400" dirty="0">
                  <a:solidFill>
                    <a:srgbClr val="FC424B"/>
                  </a:solidFill>
                </a:rPr>
                <a:t>제목</a:t>
              </a:r>
              <a:r>
                <a:rPr lang="en-US" altLang="ko-KR" sz="1400" dirty="0">
                  <a:solidFill>
                    <a:srgbClr val="FC424B"/>
                  </a:solidFill>
                </a:rPr>
                <a:t>, </a:t>
              </a:r>
              <a:r>
                <a:rPr lang="ko-KR" altLang="en-US" sz="1400" dirty="0">
                  <a:solidFill>
                    <a:srgbClr val="FC424B"/>
                  </a:solidFill>
                </a:rPr>
                <a:t>내용</a:t>
              </a:r>
              <a:r>
                <a:rPr lang="en-US" altLang="ko-KR" sz="1400" dirty="0">
                  <a:solidFill>
                    <a:srgbClr val="FC424B"/>
                  </a:solidFill>
                </a:rPr>
                <a:t>, </a:t>
              </a:r>
              <a:r>
                <a:rPr lang="en-US" altLang="ko-KR" sz="1400" dirty="0" err="1">
                  <a:solidFill>
                    <a:srgbClr val="FC424B"/>
                  </a:solidFill>
                </a:rPr>
                <a:t>videoId</a:t>
              </a:r>
              <a:endParaRPr lang="ko-KR" altLang="en-US" sz="1400" dirty="0">
                <a:solidFill>
                  <a:srgbClr val="FC424B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F615661-DD45-4CDE-A5E3-1B90FB362702}"/>
                </a:ext>
              </a:extLst>
            </p:cNvPr>
            <p:cNvSpPr txBox="1"/>
            <p:nvPr/>
          </p:nvSpPr>
          <p:spPr>
            <a:xfrm>
              <a:off x="2295861" y="4457479"/>
              <a:ext cx="26539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C424B"/>
                  </a:solidFill>
                </a:rPr>
                <a:t>//JSON</a:t>
              </a:r>
              <a:r>
                <a:rPr lang="ko-KR" altLang="en-US" sz="1400" dirty="0">
                  <a:solidFill>
                    <a:srgbClr val="FC424B"/>
                  </a:solidFill>
                </a:rPr>
                <a:t>객체에 담고</a:t>
              </a:r>
              <a:r>
                <a:rPr lang="en-US" altLang="ko-KR" sz="1400" dirty="0">
                  <a:solidFill>
                    <a:srgbClr val="FC424B"/>
                  </a:solidFill>
                </a:rPr>
                <a:t> Array</a:t>
              </a:r>
              <a:r>
                <a:rPr lang="ko-KR" altLang="en-US" sz="1400" dirty="0">
                  <a:solidFill>
                    <a:srgbClr val="FC424B"/>
                  </a:solidFill>
                </a:rPr>
                <a:t>생성</a:t>
              </a:r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="" xmlns:a16="http://schemas.microsoft.com/office/drawing/2014/main" id="{DABDEFBA-91F3-46C9-8EAC-319EFAC34244}"/>
              </a:ext>
            </a:extLst>
          </p:cNvPr>
          <p:cNvSpPr/>
          <p:nvPr/>
        </p:nvSpPr>
        <p:spPr>
          <a:xfrm rot="5400000">
            <a:off x="8996864" y="4875511"/>
            <a:ext cx="310002" cy="292963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3">
            <a:extLst>
              <a:ext uri="{FF2B5EF4-FFF2-40B4-BE49-F238E27FC236}">
                <a16:creationId xmlns="" xmlns:a16="http://schemas.microsoft.com/office/drawing/2014/main" id="{65B177BD-623F-4A8E-8D98-C9D00477766A}"/>
              </a:ext>
            </a:extLst>
          </p:cNvPr>
          <p:cNvSpPr txBox="1">
            <a:spLocks/>
          </p:cNvSpPr>
          <p:nvPr/>
        </p:nvSpPr>
        <p:spPr>
          <a:xfrm>
            <a:off x="208720" y="1"/>
            <a:ext cx="7266277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Function (</a:t>
            </a:r>
            <a:r>
              <a:rPr lang="ko-KR" altLang="en-US" dirty="0"/>
              <a:t>동영상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F67D475E-81FF-4C9E-9266-E539190386F0}"/>
              </a:ext>
            </a:extLst>
          </p:cNvPr>
          <p:cNvSpPr/>
          <p:nvPr/>
        </p:nvSpPr>
        <p:spPr>
          <a:xfrm>
            <a:off x="1005388" y="965205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Insert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로직</a:t>
            </a:r>
          </a:p>
        </p:txBody>
      </p:sp>
    </p:spTree>
    <p:extLst>
      <p:ext uri="{BB962C8B-B14F-4D97-AF65-F5344CB8AC3E}">
        <p14:creationId xmlns:p14="http://schemas.microsoft.com/office/powerpoint/2010/main" val="2262225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400" y="1024416"/>
            <a:ext cx="11125200" cy="4787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73F7E097-7EA4-4541-A631-19CD14988816}"/>
              </a:ext>
            </a:extLst>
          </p:cNvPr>
          <p:cNvGrpSpPr/>
          <p:nvPr/>
        </p:nvGrpSpPr>
        <p:grpSpPr>
          <a:xfrm>
            <a:off x="1316868" y="1142434"/>
            <a:ext cx="2917781" cy="506625"/>
            <a:chOff x="1316868" y="1153067"/>
            <a:chExt cx="2917781" cy="506625"/>
          </a:xfrm>
        </p:grpSpPr>
        <p:sp>
          <p:nvSpPr>
            <p:cNvPr id="5" name="사각형: 둥근 모서리 20"/>
            <p:cNvSpPr/>
            <p:nvPr/>
          </p:nvSpPr>
          <p:spPr>
            <a:xfrm>
              <a:off x="1316868" y="1153067"/>
              <a:ext cx="1696997" cy="156078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B6AC9DF7-D376-40C7-9AFC-061E883B501D}"/>
                </a:ext>
              </a:extLst>
            </p:cNvPr>
            <p:cNvSpPr txBox="1"/>
            <p:nvPr/>
          </p:nvSpPr>
          <p:spPr>
            <a:xfrm>
              <a:off x="1784241" y="1290360"/>
              <a:ext cx="2450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카테고리별 </a:t>
              </a:r>
              <a:r>
                <a:rPr lang="en-US" altLang="ko-KR" dirty="0"/>
                <a:t>list select </a:t>
              </a:r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AB6104C9-43EE-4B34-BF51-CE3942400E2A}"/>
              </a:ext>
            </a:extLst>
          </p:cNvPr>
          <p:cNvGrpSpPr/>
          <p:nvPr/>
        </p:nvGrpSpPr>
        <p:grpSpPr>
          <a:xfrm>
            <a:off x="694937" y="2235718"/>
            <a:ext cx="1284783" cy="3187817"/>
            <a:chOff x="694937" y="2246351"/>
            <a:chExt cx="1284783" cy="3187817"/>
          </a:xfrm>
        </p:grpSpPr>
        <p:sp>
          <p:nvSpPr>
            <p:cNvPr id="6" name="사각형: 둥근 모서리 20"/>
            <p:cNvSpPr/>
            <p:nvPr/>
          </p:nvSpPr>
          <p:spPr>
            <a:xfrm>
              <a:off x="694937" y="2246351"/>
              <a:ext cx="221784" cy="3187817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B8B90986-791E-496E-8B3B-2EB41BA193DD}"/>
                </a:ext>
              </a:extLst>
            </p:cNvPr>
            <p:cNvSpPr txBox="1"/>
            <p:nvPr/>
          </p:nvSpPr>
          <p:spPr>
            <a:xfrm>
              <a:off x="805829" y="2342292"/>
              <a:ext cx="1173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선택 삭제 </a:t>
              </a:r>
            </a:p>
          </p:txBody>
        </p:sp>
      </p:grpSp>
      <p:sp>
        <p:nvSpPr>
          <p:cNvPr id="12" name="제목 3">
            <a:extLst>
              <a:ext uri="{FF2B5EF4-FFF2-40B4-BE49-F238E27FC236}">
                <a16:creationId xmlns="" xmlns:a16="http://schemas.microsoft.com/office/drawing/2014/main" id="{67BF8BFD-6808-4E50-9A95-3459FAE0A973}"/>
              </a:ext>
            </a:extLst>
          </p:cNvPr>
          <p:cNvSpPr txBox="1">
            <a:spLocks/>
          </p:cNvSpPr>
          <p:nvPr/>
        </p:nvSpPr>
        <p:spPr>
          <a:xfrm>
            <a:off x="208720" y="1"/>
            <a:ext cx="7266277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Function (</a:t>
            </a:r>
            <a:r>
              <a:rPr lang="ko-KR" altLang="en-US" dirty="0"/>
              <a:t>동영상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15D45AA3-A5C7-4811-A4C4-51E619083589}"/>
              </a:ext>
            </a:extLst>
          </p:cNvPr>
          <p:cNvGrpSpPr/>
          <p:nvPr/>
        </p:nvGrpSpPr>
        <p:grpSpPr>
          <a:xfrm>
            <a:off x="356452" y="4002606"/>
            <a:ext cx="10231770" cy="2680358"/>
            <a:chOff x="356452" y="4013239"/>
            <a:chExt cx="10231770" cy="2680358"/>
          </a:xfrm>
        </p:grpSpPr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20848447-783A-4AF8-A19F-AE9F3915FD0F}"/>
                </a:ext>
              </a:extLst>
            </p:cNvPr>
            <p:cNvGrpSpPr/>
            <p:nvPr/>
          </p:nvGrpSpPr>
          <p:grpSpPr>
            <a:xfrm>
              <a:off x="356452" y="4613275"/>
              <a:ext cx="9309029" cy="2080322"/>
              <a:chOff x="356452" y="4613275"/>
              <a:chExt cx="9309029" cy="2080322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56452" y="4613275"/>
                <a:ext cx="9309028" cy="2080322"/>
              </a:xfrm>
              <a:prstGeom prst="rect">
                <a:avLst/>
              </a:prstGeom>
            </p:spPr>
          </p:pic>
          <p:sp>
            <p:nvSpPr>
              <p:cNvPr id="11" name="사각형: 둥근 모서리 20"/>
              <p:cNvSpPr/>
              <p:nvPr/>
            </p:nvSpPr>
            <p:spPr>
              <a:xfrm>
                <a:off x="356453" y="4613275"/>
                <a:ext cx="9309028" cy="2080322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FC4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cxnSp>
          <p:nvCxnSpPr>
            <p:cNvPr id="15" name="직선 화살표 연결선 4"/>
            <p:cNvCxnSpPr>
              <a:cxnSpLocks/>
            </p:cNvCxnSpPr>
            <p:nvPr/>
          </p:nvCxnSpPr>
          <p:spPr>
            <a:xfrm flipH="1">
              <a:off x="9684966" y="4538196"/>
              <a:ext cx="903256" cy="554799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F270247-86B9-4E30-BD5C-E2B7C62E9B17}"/>
                </a:ext>
              </a:extLst>
            </p:cNvPr>
            <p:cNvSpPr txBox="1"/>
            <p:nvPr/>
          </p:nvSpPr>
          <p:spPr>
            <a:xfrm>
              <a:off x="3583619" y="4013239"/>
              <a:ext cx="4793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각각의 동영상 수정</a:t>
              </a:r>
              <a:endParaRPr lang="en-US" altLang="ko-KR" dirty="0"/>
            </a:p>
            <a:p>
              <a:r>
                <a:rPr lang="en-US" altLang="ko-KR" dirty="0"/>
                <a:t>- </a:t>
              </a:r>
              <a:r>
                <a:rPr lang="ko-KR" altLang="en-US" dirty="0"/>
                <a:t>수정화면</a:t>
              </a:r>
              <a:r>
                <a:rPr lang="en-US" altLang="ko-KR" dirty="0"/>
                <a:t>:</a:t>
              </a:r>
              <a:r>
                <a:rPr lang="ko-KR" altLang="en-US" dirty="0"/>
                <a:t> </a:t>
              </a:r>
              <a:r>
                <a:rPr lang="en-US" altLang="ko-KR" dirty="0"/>
                <a:t>Ajax, bootstrap</a:t>
              </a:r>
              <a:r>
                <a:rPr lang="ko-KR" altLang="en-US" dirty="0"/>
                <a:t> </a:t>
              </a:r>
              <a:r>
                <a:rPr lang="en-US" altLang="ko-KR" dirty="0"/>
                <a:t>collapse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5913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/>
          <p:nvPr/>
        </p:nvSpPr>
        <p:spPr>
          <a:xfrm>
            <a:off x="208720" y="1"/>
            <a:ext cx="7137435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– </a:t>
            </a:r>
            <a:r>
              <a:rPr lang="ko-KR" altLang="en-US" dirty="0"/>
              <a:t>요가</a:t>
            </a:r>
            <a:r>
              <a:rPr lang="en-US" altLang="ko-KR" dirty="0"/>
              <a:t>, </a:t>
            </a:r>
            <a:r>
              <a:rPr lang="ko-KR" altLang="en-US" dirty="0" err="1"/>
              <a:t>필라테스</a:t>
            </a:r>
            <a:r>
              <a:rPr lang="en-US" altLang="ko-KR" dirty="0"/>
              <a:t>)</a:t>
            </a: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CD312099-EFA3-434C-B265-8227BA624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1" y="1018873"/>
            <a:ext cx="11153313" cy="5315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C9385F-A72E-4B0A-8F80-3A07E30240C1}"/>
              </a:ext>
            </a:extLst>
          </p:cNvPr>
          <p:cNvSpPr txBox="1"/>
          <p:nvPr/>
        </p:nvSpPr>
        <p:spPr>
          <a:xfrm>
            <a:off x="1701552" y="5238962"/>
            <a:ext cx="8788893" cy="1354217"/>
          </a:xfrm>
          <a:prstGeom prst="rect">
            <a:avLst/>
          </a:prstGeom>
          <a:solidFill>
            <a:schemeClr val="bg2">
              <a:lumMod val="25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A3DDE3"/>
                </a:solidFill>
              </a:rPr>
              <a:t>각 카테고리 메인 </a:t>
            </a:r>
            <a:r>
              <a:rPr lang="en-US" altLang="ko-KR" dirty="0">
                <a:solidFill>
                  <a:srgbClr val="A3DDE3"/>
                </a:solidFill>
              </a:rPr>
              <a:t>: </a:t>
            </a:r>
            <a:r>
              <a:rPr lang="ko-KR" altLang="en-US" dirty="0">
                <a:solidFill>
                  <a:srgbClr val="A3DDE3"/>
                </a:solidFill>
              </a:rPr>
              <a:t>조회수 가장 많은 </a:t>
            </a:r>
            <a:r>
              <a:rPr lang="en-US" altLang="ko-KR" dirty="0">
                <a:solidFill>
                  <a:srgbClr val="A3DDE3"/>
                </a:solidFill>
              </a:rPr>
              <a:t>8</a:t>
            </a:r>
            <a:r>
              <a:rPr lang="ko-KR" altLang="en-US" dirty="0">
                <a:solidFill>
                  <a:srgbClr val="A3DDE3"/>
                </a:solidFill>
              </a:rPr>
              <a:t>개 동영상</a:t>
            </a:r>
            <a:endParaRPr lang="en-US" altLang="ko-KR" dirty="0">
              <a:solidFill>
                <a:srgbClr val="A3DDE3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select </a:t>
            </a:r>
            <a:r>
              <a:rPr lang="en-US" altLang="ko-KR" sz="1600" dirty="0" err="1">
                <a:solidFill>
                  <a:schemeClr val="bg1"/>
                </a:solidFill>
              </a:rPr>
              <a:t>v_no</a:t>
            </a:r>
            <a:r>
              <a:rPr lang="en-US" altLang="ko-KR" sz="1600" dirty="0">
                <a:solidFill>
                  <a:schemeClr val="bg1"/>
                </a:solidFill>
              </a:rPr>
              <a:t>, title, content, category1, category2, </a:t>
            </a:r>
            <a:r>
              <a:rPr lang="en-US" altLang="ko-KR" sz="1600" dirty="0" err="1">
                <a:solidFill>
                  <a:schemeClr val="bg1"/>
                </a:solidFill>
              </a:rPr>
              <a:t>url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readcount</a:t>
            </a:r>
            <a:r>
              <a:rPr lang="en-US" altLang="ko-KR" sz="1600" dirty="0">
                <a:solidFill>
                  <a:schemeClr val="bg1"/>
                </a:solidFill>
              </a:rPr>
              <a:t> from (select </a:t>
            </a:r>
            <a:r>
              <a:rPr lang="en-US" altLang="ko-KR" sz="1600" dirty="0" err="1">
                <a:solidFill>
                  <a:schemeClr val="bg1"/>
                </a:solidFill>
              </a:rPr>
              <a:t>rownum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v_no</a:t>
            </a:r>
            <a:r>
              <a:rPr lang="en-US" altLang="ko-KR" sz="1600" dirty="0">
                <a:solidFill>
                  <a:schemeClr val="bg1"/>
                </a:solidFill>
              </a:rPr>
              <a:t>, title, content, category1, category2, </a:t>
            </a:r>
            <a:r>
              <a:rPr lang="en-US" altLang="ko-KR" sz="1600" dirty="0" err="1">
                <a:solidFill>
                  <a:schemeClr val="bg1"/>
                </a:solidFill>
              </a:rPr>
              <a:t>url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</a:rPr>
              <a:t>readcount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from (select * from </a:t>
            </a:r>
            <a:r>
              <a:rPr lang="en-US" altLang="ko-KR" sz="1600" dirty="0" err="1">
                <a:solidFill>
                  <a:schemeClr val="bg1"/>
                </a:solidFill>
              </a:rPr>
              <a:t>tb_video_board</a:t>
            </a:r>
            <a:r>
              <a:rPr lang="en-US" altLang="ko-KR" sz="1600" dirty="0">
                <a:solidFill>
                  <a:schemeClr val="bg1"/>
                </a:solidFill>
              </a:rPr>
              <a:t> where category1 = '</a:t>
            </a:r>
            <a:r>
              <a:rPr lang="ko-KR" altLang="en-US" sz="1600" dirty="0" err="1">
                <a:solidFill>
                  <a:schemeClr val="bg1"/>
                </a:solidFill>
              </a:rPr>
              <a:t>필라테스</a:t>
            </a:r>
            <a:r>
              <a:rPr lang="en-US" altLang="ko-KR" sz="1600" dirty="0">
                <a:solidFill>
                  <a:schemeClr val="bg1"/>
                </a:solidFill>
              </a:rPr>
              <a:t>' order by </a:t>
            </a:r>
            <a:r>
              <a:rPr lang="en-US" altLang="ko-KR" sz="1600" dirty="0" err="1">
                <a:solidFill>
                  <a:schemeClr val="bg1"/>
                </a:solidFill>
              </a:rPr>
              <a:t>readcount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desc</a:t>
            </a:r>
            <a:r>
              <a:rPr lang="en-US" altLang="ko-KR" sz="1600" dirty="0">
                <a:solidFill>
                  <a:schemeClr val="bg1"/>
                </a:solidFill>
              </a:rPr>
              <a:t>) where </a:t>
            </a:r>
            <a:r>
              <a:rPr lang="en-US" altLang="ko-KR" sz="1600" dirty="0" err="1">
                <a:solidFill>
                  <a:schemeClr val="bg1"/>
                </a:solidFill>
              </a:rPr>
              <a:t>rownum</a:t>
            </a:r>
            <a:r>
              <a:rPr lang="en-US" altLang="ko-KR" sz="1600" dirty="0">
                <a:solidFill>
                  <a:schemeClr val="bg1"/>
                </a:solidFill>
              </a:rPr>
              <a:t> &lt;9)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04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/>
          <p:nvPr/>
        </p:nvSpPr>
        <p:spPr>
          <a:xfrm>
            <a:off x="208720" y="1"/>
            <a:ext cx="7137435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– </a:t>
            </a:r>
            <a:r>
              <a:rPr lang="ko-KR" altLang="en-US" dirty="0"/>
              <a:t>요가</a:t>
            </a:r>
            <a:r>
              <a:rPr lang="en-US" altLang="ko-KR" dirty="0"/>
              <a:t> &amp; </a:t>
            </a:r>
            <a:r>
              <a:rPr lang="ko-KR" altLang="en-US" dirty="0" err="1"/>
              <a:t>필라테스</a:t>
            </a:r>
            <a:r>
              <a:rPr lang="en-US" altLang="ko-KR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D31EE8A-85A2-474B-B564-F2A467F4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0" y="3754325"/>
            <a:ext cx="10569635" cy="2801044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041B4EF2-BEDD-4D97-8813-82F562A7E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t="44627" r="66747" b="22594"/>
          <a:stretch/>
        </p:blipFill>
        <p:spPr>
          <a:xfrm>
            <a:off x="7260629" y="940157"/>
            <a:ext cx="3362371" cy="2801044"/>
          </a:xfrm>
          <a:prstGeom prst="rect">
            <a:avLst/>
          </a:prstGeom>
        </p:spPr>
      </p:pic>
      <p:sp>
        <p:nvSpPr>
          <p:cNvPr id="6" name="사각형: 둥근 모서리 20">
            <a:extLst>
              <a:ext uri="{FF2B5EF4-FFF2-40B4-BE49-F238E27FC236}">
                <a16:creationId xmlns="" xmlns:a16="http://schemas.microsoft.com/office/drawing/2014/main" id="{4E11AA81-46C1-4C12-8234-FB8E447509AE}"/>
              </a:ext>
            </a:extLst>
          </p:cNvPr>
          <p:cNvSpPr/>
          <p:nvPr/>
        </p:nvSpPr>
        <p:spPr>
          <a:xfrm>
            <a:off x="1850672" y="4314674"/>
            <a:ext cx="3530951" cy="2667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20">
            <a:extLst>
              <a:ext uri="{FF2B5EF4-FFF2-40B4-BE49-F238E27FC236}">
                <a16:creationId xmlns="" xmlns:a16="http://schemas.microsoft.com/office/drawing/2014/main" id="{59B7CD2A-5DF4-4DED-8DD6-A491A6758FC0}"/>
              </a:ext>
            </a:extLst>
          </p:cNvPr>
          <p:cNvSpPr/>
          <p:nvPr/>
        </p:nvSpPr>
        <p:spPr>
          <a:xfrm>
            <a:off x="1859549" y="5121981"/>
            <a:ext cx="4862603" cy="22588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0C9E2A4C-7028-441C-9C27-ABBDFFB3EAB3}"/>
              </a:ext>
            </a:extLst>
          </p:cNvPr>
          <p:cNvCxnSpPr>
            <a:cxnSpLocks/>
          </p:cNvCxnSpPr>
          <p:nvPr/>
        </p:nvCxnSpPr>
        <p:spPr>
          <a:xfrm flipV="1">
            <a:off x="5199974" y="2006585"/>
            <a:ext cx="0" cy="2308089"/>
          </a:xfrm>
          <a:prstGeom prst="straightConnector1">
            <a:avLst/>
          </a:prstGeom>
          <a:ln w="19050">
            <a:solidFill>
              <a:srgbClr val="FC424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B08F658-1C4C-4012-B329-B8D95E4D72A7}"/>
              </a:ext>
            </a:extLst>
          </p:cNvPr>
          <p:cNvSpPr txBox="1"/>
          <p:nvPr/>
        </p:nvSpPr>
        <p:spPr>
          <a:xfrm>
            <a:off x="775500" y="3392004"/>
            <a:ext cx="419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div, span id</a:t>
            </a:r>
            <a:r>
              <a:rPr lang="ko-KR" altLang="en-US" dirty="0"/>
              <a:t>를 동영상 고유 </a:t>
            </a:r>
            <a:r>
              <a:rPr lang="en-US" altLang="ko-KR" dirty="0"/>
              <a:t>no</a:t>
            </a:r>
            <a:r>
              <a:rPr lang="ko-KR" altLang="en-US" dirty="0"/>
              <a:t>로 설정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A4EED65F-E9AE-404D-9ED0-F559F1790266}"/>
              </a:ext>
            </a:extLst>
          </p:cNvPr>
          <p:cNvSpPr/>
          <p:nvPr/>
        </p:nvSpPr>
        <p:spPr>
          <a:xfrm>
            <a:off x="840954" y="1004314"/>
            <a:ext cx="4895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썸네일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+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시간 가져오기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: API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사용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50491625-124C-4527-B6F4-F72DC205B7C4}"/>
              </a:ext>
            </a:extLst>
          </p:cNvPr>
          <p:cNvCxnSpPr>
            <a:cxnSpLocks/>
          </p:cNvCxnSpPr>
          <p:nvPr/>
        </p:nvCxnSpPr>
        <p:spPr>
          <a:xfrm flipV="1">
            <a:off x="5199974" y="1995413"/>
            <a:ext cx="2382855" cy="22345"/>
          </a:xfrm>
          <a:prstGeom prst="straightConnector1">
            <a:avLst/>
          </a:prstGeom>
          <a:ln w="19050">
            <a:solidFill>
              <a:srgbClr val="FC424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7B991552-C1B6-446F-96DB-4801890EB1CB}"/>
              </a:ext>
            </a:extLst>
          </p:cNvPr>
          <p:cNvCxnSpPr>
            <a:cxnSpLocks/>
          </p:cNvCxnSpPr>
          <p:nvPr/>
        </p:nvCxnSpPr>
        <p:spPr>
          <a:xfrm>
            <a:off x="6722152" y="5234924"/>
            <a:ext cx="4406765" cy="0"/>
          </a:xfrm>
          <a:prstGeom prst="straightConnector1">
            <a:avLst/>
          </a:prstGeom>
          <a:ln w="19050">
            <a:solidFill>
              <a:srgbClr val="FC424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831F9E50-D41C-4D2D-96A0-027689B38671}"/>
              </a:ext>
            </a:extLst>
          </p:cNvPr>
          <p:cNvCxnSpPr>
            <a:cxnSpLocks/>
          </p:cNvCxnSpPr>
          <p:nvPr/>
        </p:nvCxnSpPr>
        <p:spPr>
          <a:xfrm flipV="1">
            <a:off x="11128917" y="1246297"/>
            <a:ext cx="0" cy="3999598"/>
          </a:xfrm>
          <a:prstGeom prst="straightConnector1">
            <a:avLst/>
          </a:prstGeom>
          <a:ln w="19050">
            <a:solidFill>
              <a:srgbClr val="FC424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02DDB09-E8FD-45CB-9276-66030FBA1273}"/>
              </a:ext>
            </a:extLst>
          </p:cNvPr>
          <p:cNvCxnSpPr>
            <a:cxnSpLocks/>
          </p:cNvCxnSpPr>
          <p:nvPr/>
        </p:nvCxnSpPr>
        <p:spPr>
          <a:xfrm flipH="1">
            <a:off x="10482146" y="1246297"/>
            <a:ext cx="646772" cy="0"/>
          </a:xfrm>
          <a:prstGeom prst="straightConnector1">
            <a:avLst/>
          </a:prstGeom>
          <a:ln w="19050">
            <a:solidFill>
              <a:srgbClr val="FC424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642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F6D554E-13DD-48E7-AF97-4A8687AB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21" y="1838318"/>
            <a:ext cx="4983776" cy="2938196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="" xmlns:a16="http://schemas.microsoft.com/office/drawing/2014/main" id="{738CAC15-D3D9-459D-9C7B-9CB8A49FD891}"/>
              </a:ext>
            </a:extLst>
          </p:cNvPr>
          <p:cNvSpPr/>
          <p:nvPr/>
        </p:nvSpPr>
        <p:spPr>
          <a:xfrm>
            <a:off x="6253769" y="3186167"/>
            <a:ext cx="449802" cy="292963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8D91FC27-8801-4EA9-B025-D413BCF0D71F}"/>
              </a:ext>
            </a:extLst>
          </p:cNvPr>
          <p:cNvGrpSpPr/>
          <p:nvPr/>
        </p:nvGrpSpPr>
        <p:grpSpPr>
          <a:xfrm>
            <a:off x="7143243" y="899860"/>
            <a:ext cx="4207803" cy="5859755"/>
            <a:chOff x="6667129" y="810650"/>
            <a:chExt cx="4308629" cy="6000164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0430CF77-EAFA-46E1-B0FB-4520C2843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129" y="810650"/>
              <a:ext cx="4308629" cy="6000164"/>
            </a:xfrm>
            <a:prstGeom prst="rect">
              <a:avLst/>
            </a:prstGeom>
          </p:spPr>
        </p:pic>
        <p:sp>
          <p:nvSpPr>
            <p:cNvPr id="13" name="사각형: 둥근 모서리 20">
              <a:extLst>
                <a:ext uri="{FF2B5EF4-FFF2-40B4-BE49-F238E27FC236}">
                  <a16:creationId xmlns="" xmlns:a16="http://schemas.microsoft.com/office/drawing/2014/main" id="{504C6D82-887F-46F9-98A9-CBD1BABCF0A2}"/>
                </a:ext>
              </a:extLst>
            </p:cNvPr>
            <p:cNvSpPr/>
            <p:nvPr/>
          </p:nvSpPr>
          <p:spPr>
            <a:xfrm>
              <a:off x="6942215" y="6602184"/>
              <a:ext cx="3373638" cy="20862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FAC5F42-5521-4B65-A00C-1A0252FA9AA0}"/>
                </a:ext>
              </a:extLst>
            </p:cNvPr>
            <p:cNvSpPr txBox="1"/>
            <p:nvPr/>
          </p:nvSpPr>
          <p:spPr>
            <a:xfrm>
              <a:off x="8253196" y="3071038"/>
              <a:ext cx="2722562" cy="535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C424B"/>
                  </a:solidFill>
                </a:rPr>
                <a:t>정규표현식</a:t>
              </a:r>
              <a:r>
                <a:rPr lang="en-US" altLang="ko-KR" sz="1400" dirty="0">
                  <a:solidFill>
                    <a:srgbClr val="FC424B"/>
                  </a:solidFill>
                </a:rPr>
                <a:t>, </a:t>
              </a:r>
              <a:r>
                <a:rPr lang="en-US" altLang="ko-KR" sz="1400" dirty="0" err="1">
                  <a:solidFill>
                    <a:srgbClr val="FC424B"/>
                  </a:solidFill>
                </a:rPr>
                <a:t>javascript</a:t>
              </a:r>
              <a:r>
                <a:rPr lang="ko-KR" altLang="en-US" sz="1400" dirty="0">
                  <a:solidFill>
                    <a:srgbClr val="FC424B"/>
                  </a:solidFill>
                </a:rPr>
                <a:t>함수로</a:t>
              </a:r>
              <a:endParaRPr lang="en-US" altLang="ko-KR" sz="1400" dirty="0">
                <a:solidFill>
                  <a:srgbClr val="FC424B"/>
                </a:solidFill>
              </a:endParaRPr>
            </a:p>
            <a:p>
              <a:r>
                <a:rPr lang="ko-KR" altLang="en-US" sz="1400" dirty="0">
                  <a:solidFill>
                    <a:srgbClr val="FC424B"/>
                  </a:solidFill>
                </a:rPr>
                <a:t>문자열 형태 바꿈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869A9EC-701D-46AC-BD13-DB83A0FECACD}"/>
                </a:ext>
              </a:extLst>
            </p:cNvPr>
            <p:cNvSpPr txBox="1"/>
            <p:nvPr/>
          </p:nvSpPr>
          <p:spPr>
            <a:xfrm>
              <a:off x="8362688" y="6002215"/>
              <a:ext cx="2503580" cy="535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rgbClr val="FC424B"/>
                  </a:solidFill>
                  <a:sym typeface="Wingdings" panose="05000000000000000000" pitchFamily="2" charset="2"/>
                </a:rPr>
                <a:t>no</a:t>
              </a:r>
              <a:r>
                <a:rPr lang="ko-KR" altLang="en-US" sz="1400" dirty="0">
                  <a:solidFill>
                    <a:srgbClr val="FC424B"/>
                  </a:solidFill>
                  <a:sym typeface="Wingdings" panose="05000000000000000000" pitchFamily="2" charset="2"/>
                </a:rPr>
                <a:t>에 해당하는 </a:t>
              </a:r>
              <a:r>
                <a:rPr lang="en-US" altLang="ko-KR" sz="1400" dirty="0">
                  <a:solidFill>
                    <a:srgbClr val="FC424B"/>
                  </a:solidFill>
                  <a:sym typeface="Wingdings" panose="05000000000000000000" pitchFamily="2" charset="2"/>
                </a:rPr>
                <a:t>&lt;span&gt;</a:t>
              </a:r>
              <a:r>
                <a:rPr lang="ko-KR" altLang="en-US" sz="1400" dirty="0">
                  <a:solidFill>
                    <a:srgbClr val="FC424B"/>
                  </a:solidFill>
                  <a:sym typeface="Wingdings" panose="05000000000000000000" pitchFamily="2" charset="2"/>
                </a:rPr>
                <a:t>에</a:t>
              </a:r>
              <a:endParaRPr lang="en-US" altLang="ko-KR" sz="1400" dirty="0">
                <a:solidFill>
                  <a:srgbClr val="FC424B"/>
                </a:solidFill>
                <a:sym typeface="Wingdings" panose="05000000000000000000" pitchFamily="2" charset="2"/>
              </a:endParaRPr>
            </a:p>
            <a:p>
              <a:pPr algn="r"/>
              <a:r>
                <a:rPr lang="en-US" altLang="ko-KR" sz="1400" dirty="0">
                  <a:solidFill>
                    <a:srgbClr val="FC424B"/>
                  </a:solidFill>
                  <a:sym typeface="Wingdings" panose="05000000000000000000" pitchFamily="2" charset="2"/>
                </a:rPr>
                <a:t>append</a:t>
              </a:r>
            </a:p>
          </p:txBody>
        </p:sp>
      </p:grpSp>
      <p:sp>
        <p:nvSpPr>
          <p:cNvPr id="15" name="제목 3">
            <a:extLst>
              <a:ext uri="{FF2B5EF4-FFF2-40B4-BE49-F238E27FC236}">
                <a16:creationId xmlns="" xmlns:a16="http://schemas.microsoft.com/office/drawing/2014/main" id="{10F65E6F-E372-4530-A293-2678FA63C6EB}"/>
              </a:ext>
            </a:extLst>
          </p:cNvPr>
          <p:cNvSpPr txBox="1"/>
          <p:nvPr/>
        </p:nvSpPr>
        <p:spPr>
          <a:xfrm>
            <a:off x="208720" y="1"/>
            <a:ext cx="7137435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– </a:t>
            </a:r>
            <a:r>
              <a:rPr lang="ko-KR" altLang="en-US" dirty="0"/>
              <a:t>요가</a:t>
            </a:r>
            <a:r>
              <a:rPr lang="en-US" altLang="ko-KR" dirty="0"/>
              <a:t> &amp; </a:t>
            </a:r>
            <a:r>
              <a:rPr lang="ko-KR" altLang="en-US" dirty="0" err="1"/>
              <a:t>필라테스</a:t>
            </a:r>
            <a:r>
              <a:rPr lang="en-US" altLang="ko-KR" dirty="0"/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A967C78-01FF-4B2D-85BB-FC795748EC00}"/>
              </a:ext>
            </a:extLst>
          </p:cNvPr>
          <p:cNvSpPr/>
          <p:nvPr/>
        </p:nvSpPr>
        <p:spPr>
          <a:xfrm>
            <a:off x="840954" y="1004314"/>
            <a:ext cx="4895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썸네일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+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시간 가져오기 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: API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90226FB-12B9-4DEA-974B-41EBBA18A06E}"/>
              </a:ext>
            </a:extLst>
          </p:cNvPr>
          <p:cNvSpPr txBox="1"/>
          <p:nvPr/>
        </p:nvSpPr>
        <p:spPr>
          <a:xfrm>
            <a:off x="840954" y="5485727"/>
            <a:ext cx="101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videoId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38F90BB3-FB34-48E5-83CB-C2AD1F9A8CF3}"/>
              </a:ext>
            </a:extLst>
          </p:cNvPr>
          <p:cNvCxnSpPr>
            <a:cxnSpLocks/>
          </p:cNvCxnSpPr>
          <p:nvPr/>
        </p:nvCxnSpPr>
        <p:spPr>
          <a:xfrm>
            <a:off x="1782590" y="5697998"/>
            <a:ext cx="386841" cy="0"/>
          </a:xfrm>
          <a:prstGeom prst="straightConnector1">
            <a:avLst/>
          </a:prstGeom>
          <a:ln w="12700">
            <a:solidFill>
              <a:srgbClr val="FC42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B0B23259-33B8-48AE-A7FB-8B7DF121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863" y="5521785"/>
            <a:ext cx="1019175" cy="3524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494A5AC-BE08-47B1-8408-2DA48A5AF747}"/>
              </a:ext>
            </a:extLst>
          </p:cNvPr>
          <p:cNvSpPr txBox="1"/>
          <p:nvPr/>
        </p:nvSpPr>
        <p:spPr>
          <a:xfrm>
            <a:off x="3743962" y="5191062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썸네일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이미지 주소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FDEE7AB-21CF-45B4-BE02-A584AE7AE2B6}"/>
              </a:ext>
            </a:extLst>
          </p:cNvPr>
          <p:cNvSpPr txBox="1"/>
          <p:nvPr/>
        </p:nvSpPr>
        <p:spPr>
          <a:xfrm>
            <a:off x="3738267" y="5788539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시간정보 </a:t>
            </a:r>
            <a:r>
              <a:rPr lang="en-US" altLang="ko-KR" sz="1600" dirty="0"/>
              <a:t>(</a:t>
            </a:r>
            <a:r>
              <a:rPr lang="en-US" altLang="ko-KR" sz="1600" dirty="0">
                <a:sym typeface="Wingdings" panose="05000000000000000000" pitchFamily="2" charset="2"/>
              </a:rPr>
              <a:t>‘PT1H33M22S’ </a:t>
            </a:r>
            <a:r>
              <a:rPr lang="ko-KR" altLang="en-US" sz="1600" dirty="0">
                <a:sym typeface="Wingdings" panose="05000000000000000000" pitchFamily="2" charset="2"/>
              </a:rPr>
              <a:t>형태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="" xmlns:a16="http://schemas.microsoft.com/office/drawing/2014/main" id="{E625083D-2E8F-48DA-A909-CD9EA79458D1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3233038" y="5375728"/>
            <a:ext cx="510924" cy="322270"/>
          </a:xfrm>
          <a:prstGeom prst="bentConnector3">
            <a:avLst/>
          </a:prstGeom>
          <a:ln w="12700">
            <a:solidFill>
              <a:srgbClr val="FC42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="" xmlns:a16="http://schemas.microsoft.com/office/drawing/2014/main" id="{DE2C3650-FD7F-47B4-A329-50C20977488A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233038" y="5697998"/>
            <a:ext cx="505229" cy="266753"/>
          </a:xfrm>
          <a:prstGeom prst="bentConnector3">
            <a:avLst>
              <a:gd name="adj1" fmla="val 50000"/>
            </a:avLst>
          </a:prstGeom>
          <a:ln w="12700">
            <a:solidFill>
              <a:srgbClr val="FC42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12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73069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5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Function -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박준일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368735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운동법</a:t>
            </a: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 (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헬스</a:t>
            </a: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맨몸운동</a:t>
            </a:r>
            <a:r>
              <a:rPr lang="en-US" altLang="ko-KR" sz="28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60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5610" t="4880" r="4840" b="14310"/>
          <a:stretch>
            <a:fillRect/>
          </a:stretch>
        </p:blipFill>
        <p:spPr>
          <a:xfrm>
            <a:off x="9491132" y="4368171"/>
            <a:ext cx="1080000" cy="1080000"/>
          </a:xfrm>
          <a:prstGeom prst="ellipse">
            <a:avLst/>
          </a:prstGeom>
        </p:spPr>
      </p:pic>
      <p:sp>
        <p:nvSpPr>
          <p:cNvPr id="5" name="제목 3"/>
          <p:cNvSpPr txBox="1"/>
          <p:nvPr/>
        </p:nvSpPr>
        <p:spPr>
          <a:xfrm>
            <a:off x="208721" y="1"/>
            <a:ext cx="4552122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/>
              <a:defRPr/>
            </a:pPr>
            <a:r>
              <a:rPr lang="en-US" altLang="ko-KR"/>
              <a:t>- </a:t>
            </a:r>
            <a:r>
              <a:rPr lang="en-US" altLang="ko-KR" sz="1800"/>
              <a:t>1	   </a:t>
            </a:r>
            <a:r>
              <a:rPr lang="en-US" altLang="ko-KR"/>
              <a:t>Introduce the Team</a:t>
            </a:r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862481" y="1501357"/>
            <a:ext cx="10841836" cy="4470375"/>
            <a:chOff x="1001629" y="1501357"/>
            <a:chExt cx="10841836" cy="4470375"/>
          </a:xfrm>
        </p:grpSpPr>
        <p:sp>
          <p:nvSpPr>
            <p:cNvPr id="40" name="타원 39"/>
            <p:cNvSpPr/>
            <p:nvPr/>
          </p:nvSpPr>
          <p:spPr>
            <a:xfrm>
              <a:off x="1001629" y="2505444"/>
              <a:ext cx="1080000" cy="1080000"/>
            </a:xfrm>
            <a:prstGeom prst="ellipse">
              <a:avLst/>
            </a:prstGeom>
            <a:blipFill rotWithShape="1">
              <a:blip r:embed="rId3"/>
              <a:srcRect/>
              <a:stretch>
                <a:fillRect t="-1440" b="-89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bject 4"/>
            <p:cNvSpPr txBox="1"/>
            <p:nvPr/>
          </p:nvSpPr>
          <p:spPr>
            <a:xfrm>
              <a:off x="2081629" y="3273649"/>
              <a:ext cx="746760" cy="304421"/>
            </a:xfrm>
            <a:prstGeom prst="rect">
              <a:avLst/>
            </a:prstGeom>
          </p:spPr>
          <p:txBody>
            <a:bodyPr vert="horz" wrap="square" lIns="0" tIns="16933" rIns="0" bIns="0">
              <a:spAutoFit/>
            </a:bodyPr>
            <a:lstStyle/>
            <a:p>
              <a:pPr marL="16933">
                <a:spcBef>
                  <a:spcPts val="133"/>
                </a:spcBef>
                <a:defRPr/>
              </a:pPr>
              <a:r>
                <a:rPr lang="ko-KR" altLang="en-US" sz="1867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양동균</a:t>
              </a:r>
              <a:endParaRPr sz="18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42" name="object 5"/>
            <p:cNvSpPr txBox="1"/>
            <p:nvPr/>
          </p:nvSpPr>
          <p:spPr>
            <a:xfrm>
              <a:off x="1001629" y="3720789"/>
              <a:ext cx="2070947" cy="1146486"/>
            </a:xfrm>
            <a:prstGeom prst="rect">
              <a:avLst/>
            </a:prstGeom>
          </p:spPr>
          <p:txBody>
            <a:bodyPr vert="horz" wrap="square" lIns="0" tIns="138852" rIns="0" bIns="0">
              <a:spAutoFit/>
            </a:bodyPr>
            <a:lstStyle/>
            <a:p>
              <a:pPr marL="245527" indent="-228594">
                <a:spcBef>
                  <a:spcPts val="1092"/>
                </a:spcBef>
                <a:buFont typeface="Arial"/>
                <a:buChar char="•"/>
                <a:tabLst>
                  <a:tab pos="245527" algn="l"/>
                </a:tabLst>
                <a:defRPr/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팀장</a:t>
              </a:r>
            </a:p>
            <a:p>
              <a:pPr marL="245527" indent="-228594">
                <a:spcBef>
                  <a:spcPts val="1092"/>
                </a:spcBef>
                <a:buFont typeface="Arial"/>
                <a:buChar char="•"/>
                <a:tabLst>
                  <a:tab pos="245527" algn="l"/>
                </a:tabLst>
                <a:defRPr/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회원 서비스</a:t>
              </a:r>
            </a:p>
            <a:p>
              <a:pPr marL="245527" indent="-228594">
                <a:spcBef>
                  <a:spcPts val="1092"/>
                </a:spcBef>
                <a:buFont typeface="Arial"/>
                <a:buChar char="•"/>
                <a:tabLst>
                  <a:tab pos="245527" algn="l"/>
                </a:tabLst>
                <a:defRPr/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헬스장 정보</a:t>
              </a:r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55" name="object 19"/>
            <p:cNvSpPr txBox="1"/>
            <p:nvPr/>
          </p:nvSpPr>
          <p:spPr>
            <a:xfrm>
              <a:off x="10710280" y="5143750"/>
              <a:ext cx="746760" cy="304421"/>
            </a:xfrm>
            <a:prstGeom prst="rect">
              <a:avLst/>
            </a:prstGeom>
          </p:spPr>
          <p:txBody>
            <a:bodyPr vert="horz" wrap="square" lIns="0" tIns="16933" rIns="0" bIns="0">
              <a:spAutoFit/>
            </a:bodyPr>
            <a:lstStyle/>
            <a:p>
              <a:pPr marL="16933">
                <a:spcBef>
                  <a:spcPts val="133"/>
                </a:spcBef>
                <a:defRPr/>
              </a:pPr>
              <a:r>
                <a:rPr lang="ko-KR" altLang="en-US" sz="1867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정세화</a:t>
              </a:r>
              <a:endParaRPr sz="18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57" name="object 14"/>
            <p:cNvSpPr txBox="1"/>
            <p:nvPr/>
          </p:nvSpPr>
          <p:spPr>
            <a:xfrm>
              <a:off x="9630280" y="5585303"/>
              <a:ext cx="2213185" cy="386429"/>
            </a:xfrm>
            <a:prstGeom prst="rect">
              <a:avLst/>
            </a:prstGeom>
          </p:spPr>
          <p:txBody>
            <a:bodyPr vert="horz" wrap="square" lIns="0" tIns="138852" rIns="0" bIns="0">
              <a:spAutoFit/>
            </a:bodyPr>
            <a:lstStyle/>
            <a:p>
              <a:pPr marL="245527" indent="-228594">
                <a:spcBef>
                  <a:spcPts val="1092"/>
                </a:spcBef>
                <a:buFont typeface="Arial"/>
                <a:buChar char="•"/>
                <a:tabLst>
                  <a:tab pos="245527" algn="l"/>
                </a:tabLst>
                <a:defRPr/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운동시설 찾기</a:t>
              </a:r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/>
            <a:srcRect t="7970" b="17080"/>
            <a:stretch>
              <a:fillRect/>
            </a:stretch>
          </p:blipFill>
          <p:spPr>
            <a:xfrm>
              <a:off x="3998238" y="4365190"/>
              <a:ext cx="1080000" cy="1080000"/>
            </a:xfrm>
            <a:prstGeom prst="ellipse">
              <a:avLst/>
            </a:prstGeom>
          </p:spPr>
        </p:pic>
        <p:sp>
          <p:nvSpPr>
            <p:cNvPr id="59" name="object 16"/>
            <p:cNvSpPr txBox="1"/>
            <p:nvPr/>
          </p:nvSpPr>
          <p:spPr>
            <a:xfrm>
              <a:off x="5075624" y="5140769"/>
              <a:ext cx="746760" cy="304421"/>
            </a:xfrm>
            <a:prstGeom prst="rect">
              <a:avLst/>
            </a:prstGeom>
          </p:spPr>
          <p:txBody>
            <a:bodyPr vert="horz" wrap="square" lIns="0" tIns="16933" rIns="0" bIns="0">
              <a:spAutoFit/>
            </a:bodyPr>
            <a:lstStyle/>
            <a:p>
              <a:pPr marL="16933">
                <a:spcBef>
                  <a:spcPts val="133"/>
                </a:spcBef>
                <a:defRPr/>
              </a:pPr>
              <a:r>
                <a:rPr lang="ko-KR" altLang="en-US" sz="1867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윤지선</a:t>
              </a:r>
              <a:endParaRPr sz="18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60" name="object 5"/>
            <p:cNvSpPr txBox="1"/>
            <p:nvPr/>
          </p:nvSpPr>
          <p:spPr>
            <a:xfrm>
              <a:off x="3995624" y="5585303"/>
              <a:ext cx="2070947" cy="386429"/>
            </a:xfrm>
            <a:prstGeom prst="rect">
              <a:avLst/>
            </a:prstGeom>
          </p:spPr>
          <p:txBody>
            <a:bodyPr vert="horz" wrap="square" lIns="0" tIns="138852" rIns="0" bIns="0">
              <a:spAutoFit/>
            </a:bodyPr>
            <a:lstStyle/>
            <a:p>
              <a:pPr marL="245527" indent="-228594">
                <a:spcBef>
                  <a:spcPts val="1092"/>
                </a:spcBef>
                <a:buFont typeface="Arial"/>
                <a:buChar char="•"/>
                <a:tabLst>
                  <a:tab pos="245527" algn="l"/>
                </a:tabLst>
                <a:defRPr/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마이페이지</a:t>
              </a:r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61" name="object 16"/>
            <p:cNvSpPr txBox="1"/>
            <p:nvPr/>
          </p:nvSpPr>
          <p:spPr>
            <a:xfrm>
              <a:off x="8026339" y="5140769"/>
              <a:ext cx="746760" cy="304421"/>
            </a:xfrm>
            <a:prstGeom prst="rect">
              <a:avLst/>
            </a:prstGeom>
          </p:spPr>
          <p:txBody>
            <a:bodyPr vert="horz" wrap="square" lIns="0" tIns="16933" rIns="0" bIns="0">
              <a:spAutoFit/>
            </a:bodyPr>
            <a:lstStyle/>
            <a:p>
              <a:pPr marL="16933">
                <a:spcBef>
                  <a:spcPts val="133"/>
                </a:spcBef>
                <a:defRPr/>
              </a:pPr>
              <a:r>
                <a:rPr lang="ko-KR" altLang="en-US" sz="1867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이규연</a:t>
              </a:r>
              <a:endParaRPr sz="18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63" name="object 5"/>
            <p:cNvSpPr txBox="1"/>
            <p:nvPr/>
          </p:nvSpPr>
          <p:spPr>
            <a:xfrm>
              <a:off x="6946339" y="5585303"/>
              <a:ext cx="2070947" cy="386429"/>
            </a:xfrm>
            <a:prstGeom prst="rect">
              <a:avLst/>
            </a:prstGeom>
          </p:spPr>
          <p:txBody>
            <a:bodyPr vert="horz" wrap="square" lIns="0" tIns="138852" rIns="0" bIns="0">
              <a:spAutoFit/>
            </a:bodyPr>
            <a:lstStyle/>
            <a:p>
              <a:pPr marL="245527" indent="-228594">
                <a:spcBef>
                  <a:spcPts val="1092"/>
                </a:spcBef>
                <a:buFont typeface="Arial"/>
                <a:buChar char="•"/>
                <a:tabLst>
                  <a:tab pos="245527" algn="l"/>
                </a:tabLst>
                <a:defRPr/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관리자페이지</a:t>
              </a:r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9630280" y="1501357"/>
              <a:ext cx="1080000" cy="1080000"/>
            </a:xfrm>
            <a:prstGeom prst="ellipse">
              <a:avLst/>
            </a:prstGeom>
            <a:blipFill rotWithShape="1">
              <a:blip r:embed="rId5"/>
              <a:srcRect/>
              <a:stretch>
                <a:fillRect l="-990" t="-6860" r="-4350" b="-942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47" name="object 13"/>
            <p:cNvSpPr txBox="1"/>
            <p:nvPr/>
          </p:nvSpPr>
          <p:spPr>
            <a:xfrm>
              <a:off x="10710280" y="2269560"/>
              <a:ext cx="746760" cy="304421"/>
            </a:xfrm>
            <a:prstGeom prst="rect">
              <a:avLst/>
            </a:prstGeom>
          </p:spPr>
          <p:txBody>
            <a:bodyPr vert="horz" wrap="square" lIns="0" tIns="16933" rIns="0" bIns="0">
              <a:spAutoFit/>
            </a:bodyPr>
            <a:lstStyle/>
            <a:p>
              <a:pPr marL="16933">
                <a:spcBef>
                  <a:spcPts val="133"/>
                </a:spcBef>
                <a:defRPr/>
              </a:pPr>
              <a:r>
                <a:rPr lang="ko-KR" altLang="en-US" sz="1867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김도영</a:t>
              </a:r>
              <a:endParaRPr sz="18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48" name="object 14"/>
            <p:cNvSpPr txBox="1"/>
            <p:nvPr/>
          </p:nvSpPr>
          <p:spPr>
            <a:xfrm>
              <a:off x="6948953" y="2716702"/>
              <a:ext cx="2213185" cy="759923"/>
            </a:xfrm>
            <a:prstGeom prst="rect">
              <a:avLst/>
            </a:prstGeom>
          </p:spPr>
          <p:txBody>
            <a:bodyPr vert="horz" wrap="square" lIns="0" tIns="138852" rIns="0" bIns="0">
              <a:spAutoFit/>
            </a:bodyPr>
            <a:lstStyle/>
            <a:p>
              <a:pPr marL="245527" indent="-228594">
                <a:spcBef>
                  <a:spcPts val="1092"/>
                </a:spcBef>
                <a:buFont typeface="Arial"/>
                <a:buChar char="•"/>
                <a:tabLst>
                  <a:tab pos="245527" algn="l"/>
                </a:tabLst>
                <a:defRPr/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운동법</a:t>
              </a:r>
            </a:p>
            <a:p>
              <a:pPr marL="16933">
                <a:spcBef>
                  <a:spcPts val="1092"/>
                </a:spcBef>
                <a:tabLst>
                  <a:tab pos="245527" algn="l"/>
                </a:tabLst>
                <a:defRPr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(</a:t>
              </a: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헬스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, </a:t>
              </a: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맨몸운동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)</a:t>
              </a:r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6948953" y="1501357"/>
              <a:ext cx="1080000" cy="1080000"/>
            </a:xfrm>
            <a:prstGeom prst="ellipse">
              <a:avLst/>
            </a:prstGeom>
            <a:blipFill rotWithShape="1">
              <a:blip r:embed="rId6"/>
              <a:srcRect/>
              <a:stretch>
                <a:fillRect t="-1440" b="-89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50" name="object 4"/>
            <p:cNvSpPr txBox="1"/>
            <p:nvPr/>
          </p:nvSpPr>
          <p:spPr>
            <a:xfrm>
              <a:off x="5078238" y="2269562"/>
              <a:ext cx="746760" cy="304421"/>
            </a:xfrm>
            <a:prstGeom prst="rect">
              <a:avLst/>
            </a:prstGeom>
          </p:spPr>
          <p:txBody>
            <a:bodyPr vert="horz" wrap="square" lIns="0" tIns="16933" rIns="0" bIns="0">
              <a:spAutoFit/>
            </a:bodyPr>
            <a:lstStyle/>
            <a:p>
              <a:pPr marL="16933">
                <a:spcBef>
                  <a:spcPts val="133"/>
                </a:spcBef>
                <a:defRPr/>
              </a:pPr>
              <a:r>
                <a:rPr lang="ko-KR" altLang="en-US" sz="1867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구미향</a:t>
              </a:r>
              <a:endParaRPr sz="18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51" name="object 5"/>
            <p:cNvSpPr txBox="1"/>
            <p:nvPr/>
          </p:nvSpPr>
          <p:spPr>
            <a:xfrm>
              <a:off x="3998238" y="2716702"/>
              <a:ext cx="2070947" cy="759923"/>
            </a:xfrm>
            <a:prstGeom prst="rect">
              <a:avLst/>
            </a:prstGeom>
          </p:spPr>
          <p:txBody>
            <a:bodyPr vert="horz" wrap="square" lIns="0" tIns="138852" rIns="0" bIns="0">
              <a:spAutoFit/>
            </a:bodyPr>
            <a:lstStyle/>
            <a:p>
              <a:pPr marL="245527" indent="-228594">
                <a:spcBef>
                  <a:spcPts val="1092"/>
                </a:spcBef>
                <a:buFont typeface="Arial"/>
                <a:buChar char="•"/>
                <a:tabLst>
                  <a:tab pos="245527" algn="l"/>
                </a:tabLst>
                <a:defRPr/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운동법 </a:t>
              </a:r>
            </a:p>
            <a:p>
              <a:pPr marL="16933">
                <a:spcBef>
                  <a:spcPts val="1092"/>
                </a:spcBef>
                <a:tabLst>
                  <a:tab pos="245527" algn="l"/>
                </a:tabLst>
                <a:defRPr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(</a:t>
              </a: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요가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, </a:t>
              </a: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필라테스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)</a:t>
              </a:r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3998238" y="1501357"/>
              <a:ext cx="1080000" cy="1080000"/>
            </a:xfrm>
            <a:prstGeom prst="ellipse">
              <a:avLst/>
            </a:prstGeom>
            <a:blipFill rotWithShape="1">
              <a:blip r:embed="rId7"/>
              <a:srcRect/>
              <a:stretch>
                <a:fillRect t="-4750" b="-2835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53" name="object 7"/>
            <p:cNvSpPr txBox="1"/>
            <p:nvPr/>
          </p:nvSpPr>
          <p:spPr>
            <a:xfrm>
              <a:off x="8026339" y="2269561"/>
              <a:ext cx="746760" cy="304421"/>
            </a:xfrm>
            <a:prstGeom prst="rect">
              <a:avLst/>
            </a:prstGeom>
          </p:spPr>
          <p:txBody>
            <a:bodyPr vert="horz" wrap="square" lIns="0" tIns="16933" rIns="0" bIns="0">
              <a:spAutoFit/>
            </a:bodyPr>
            <a:lstStyle/>
            <a:p>
              <a:pPr marL="16933">
                <a:spcBef>
                  <a:spcPts val="133"/>
                </a:spcBef>
                <a:defRPr/>
              </a:pPr>
              <a:r>
                <a:rPr lang="ko-KR" altLang="en-US" sz="1867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박준일</a:t>
              </a:r>
              <a:endParaRPr sz="1867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54" name="object 8"/>
            <p:cNvSpPr txBox="1"/>
            <p:nvPr/>
          </p:nvSpPr>
          <p:spPr>
            <a:xfrm>
              <a:off x="9630280" y="2716702"/>
              <a:ext cx="1806787" cy="386429"/>
            </a:xfrm>
            <a:prstGeom prst="rect">
              <a:avLst/>
            </a:prstGeom>
          </p:spPr>
          <p:txBody>
            <a:bodyPr vert="horz" wrap="square" lIns="0" tIns="138852" rIns="0" bIns="0">
              <a:spAutoFit/>
            </a:bodyPr>
            <a:lstStyle/>
            <a:p>
              <a:pPr marL="245527" indent="-228594">
                <a:spcBef>
                  <a:spcPts val="1092"/>
                </a:spcBef>
                <a:buFont typeface="Arial"/>
                <a:buChar char="•"/>
                <a:tabLst>
                  <a:tab pos="245527" algn="l"/>
                </a:tabLst>
                <a:defRPr/>
              </a:pPr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굴림"/>
                </a:rPr>
                <a:t>커뮤니티</a:t>
              </a:r>
              <a:endParaRPr sz="16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굴림"/>
              </a:endParaRP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778076" y="4368171"/>
            <a:ext cx="1082040" cy="1209886"/>
          </a:xfrm>
          <a:prstGeom prst="ellipse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3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- </a:t>
            </a:r>
            <a:r>
              <a:rPr lang="ko-KR" altLang="en-US" dirty="0"/>
              <a:t>맨몸운동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4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9" y="1019175"/>
            <a:ext cx="4664046" cy="25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99" y="3860800"/>
            <a:ext cx="4664046" cy="25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62461" y="1516777"/>
            <a:ext cx="3533775" cy="247650"/>
          </a:xfrm>
          <a:prstGeom prst="rect">
            <a:avLst/>
          </a:prstGeom>
          <a:noFill/>
          <a:ln w="1905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134988A5-F63A-4525-959D-5168E795B3A3}"/>
              </a:ext>
            </a:extLst>
          </p:cNvPr>
          <p:cNvGrpSpPr/>
          <p:nvPr/>
        </p:nvGrpSpPr>
        <p:grpSpPr>
          <a:xfrm>
            <a:off x="1626781" y="1764427"/>
            <a:ext cx="766535" cy="3343845"/>
            <a:chOff x="1626781" y="1764427"/>
            <a:chExt cx="766535" cy="3343845"/>
          </a:xfrm>
        </p:grpSpPr>
        <p:cxnSp>
          <p:nvCxnSpPr>
            <p:cNvPr id="8" name="직선 화살표 연결선 7"/>
            <p:cNvCxnSpPr>
              <a:cxnSpLocks/>
            </p:cNvCxnSpPr>
            <p:nvPr/>
          </p:nvCxnSpPr>
          <p:spPr>
            <a:xfrm>
              <a:off x="2393316" y="1764427"/>
              <a:ext cx="0" cy="3343845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F3966D5C-62AC-470D-B183-8789DB96F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6781" y="5108272"/>
              <a:ext cx="766535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5682629" y="1019175"/>
            <a:ext cx="5773265" cy="4059738"/>
            <a:chOff x="5682630" y="892318"/>
            <a:chExt cx="5773265" cy="4059738"/>
          </a:xfrm>
        </p:grpSpPr>
        <p:sp>
          <p:nvSpPr>
            <p:cNvPr id="24" name="제목 3">
              <a:extLst>
                <a:ext uri="{FF2B5EF4-FFF2-40B4-BE49-F238E27FC236}">
                  <a16:creationId xmlns="" xmlns:a16="http://schemas.microsoft.com/office/drawing/2014/main" id="{2CC2BF4E-649D-40DE-968A-04AD11A8D829}"/>
                </a:ext>
              </a:extLst>
            </p:cNvPr>
            <p:cNvSpPr txBox="1">
              <a:spLocks/>
            </p:cNvSpPr>
            <p:nvPr/>
          </p:nvSpPr>
          <p:spPr>
            <a:xfrm>
              <a:off x="5752617" y="892318"/>
              <a:ext cx="894615" cy="8721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bg1"/>
                  </a:solidFill>
                  <a:latin typeface="THE정고딕130" panose="02020603020101020101" pitchFamily="18" charset="-127"/>
                  <a:ea typeface="THE정고딕130" panose="02020603020101020101" pitchFamily="18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ko-KR" altLang="en-US" sz="2800" dirty="0">
                  <a:solidFill>
                    <a:srgbClr val="12A5A9"/>
                  </a:solidFill>
                </a:rPr>
                <a:t>정렬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682630" y="2151289"/>
              <a:ext cx="5773265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600" dirty="0" smtClean="0"/>
                <a:t>카테고리를 클릭할 경우 </a:t>
              </a:r>
              <a:r>
                <a:rPr lang="en-US" altLang="ko-KR" sz="1600" dirty="0" err="1" smtClean="0"/>
                <a:t>ajax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를 사용하여 </a:t>
              </a:r>
              <a:r>
                <a:rPr lang="en-US" altLang="ko-KR" sz="1600" dirty="0" smtClean="0"/>
                <a:t>select box </a:t>
              </a:r>
              <a:r>
                <a:rPr lang="ko-KR" altLang="en-US" sz="1600" dirty="0" smtClean="0"/>
                <a:t>태그를 붙임 </a:t>
              </a:r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좋아요 수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조회수 정렬 가능</a:t>
              </a:r>
              <a:r>
                <a:rPr lang="en-US" altLang="ko-KR" sz="1600" dirty="0" smtClean="0"/>
                <a:t>)</a:t>
              </a:r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600" dirty="0" smtClean="0"/>
                <a:t>Select box </a:t>
              </a:r>
              <a:r>
                <a:rPr lang="ko-KR" altLang="en-US" sz="1600" dirty="0" smtClean="0"/>
                <a:t>에 선택된 값을 </a:t>
              </a:r>
              <a:r>
                <a:rPr lang="en-US" altLang="ko-KR" sz="1600" dirty="0" smtClean="0"/>
                <a:t>Controller </a:t>
              </a:r>
              <a:r>
                <a:rPr lang="ko-KR" altLang="en-US" sz="1600" dirty="0" smtClean="0"/>
                <a:t>로 전송</a:t>
              </a: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600" dirty="0" smtClean="0"/>
                <a:t>선택된 값에 따라 리스트를 불러와 </a:t>
              </a:r>
              <a:r>
                <a:rPr lang="en-US" altLang="ko-KR" sz="1600" dirty="0" smtClean="0"/>
                <a:t>View </a:t>
              </a:r>
              <a:r>
                <a:rPr lang="ko-KR" altLang="en-US" sz="1600" dirty="0" smtClean="0"/>
                <a:t>에 출력</a:t>
              </a: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3860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3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- </a:t>
            </a:r>
            <a:r>
              <a:rPr lang="ko-KR" altLang="en-US" dirty="0"/>
              <a:t>맨몸운동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4" name="Picture 2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00" y="1626577"/>
            <a:ext cx="5044043" cy="35740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729718" y="2294716"/>
            <a:ext cx="876300" cy="200025"/>
          </a:xfrm>
          <a:prstGeom prst="rect">
            <a:avLst/>
          </a:prstGeom>
          <a:noFill/>
          <a:ln w="1905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752616" y="1309321"/>
            <a:ext cx="5773265" cy="4552180"/>
            <a:chOff x="5682630" y="892318"/>
            <a:chExt cx="5773265" cy="4552180"/>
          </a:xfrm>
        </p:grpSpPr>
        <p:sp>
          <p:nvSpPr>
            <p:cNvPr id="23" name="제목 3">
              <a:extLst>
                <a:ext uri="{FF2B5EF4-FFF2-40B4-BE49-F238E27FC236}">
                  <a16:creationId xmlns="" xmlns:a16="http://schemas.microsoft.com/office/drawing/2014/main" id="{2CC2BF4E-649D-40DE-968A-04AD11A8D829}"/>
                </a:ext>
              </a:extLst>
            </p:cNvPr>
            <p:cNvSpPr txBox="1">
              <a:spLocks/>
            </p:cNvSpPr>
            <p:nvPr/>
          </p:nvSpPr>
          <p:spPr>
            <a:xfrm>
              <a:off x="5752617" y="892318"/>
              <a:ext cx="894615" cy="8721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bg1"/>
                  </a:solidFill>
                  <a:latin typeface="THE정고딕130" panose="02020603020101020101" pitchFamily="18" charset="-127"/>
                  <a:ea typeface="THE정고딕130" panose="02020603020101020101" pitchFamily="18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ko-KR" altLang="en-US" sz="2800" dirty="0" smtClean="0">
                  <a:solidFill>
                    <a:srgbClr val="12A5A9"/>
                  </a:solidFill>
                </a:rPr>
                <a:t>검</a:t>
              </a:r>
              <a:r>
                <a:rPr lang="ko-KR" altLang="en-US" sz="2800" dirty="0">
                  <a:solidFill>
                    <a:srgbClr val="12A5A9"/>
                  </a:solidFill>
                </a:rPr>
                <a:t>색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82630" y="2151289"/>
              <a:ext cx="5773265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altLang="ko-KR" sz="1600" dirty="0" smtClean="0"/>
                <a:t>Input </a:t>
              </a:r>
              <a:r>
                <a:rPr lang="ko-KR" altLang="en-US" sz="1600" dirty="0" smtClean="0"/>
                <a:t>태그 안의 값을 </a:t>
              </a:r>
              <a:r>
                <a:rPr lang="en-US" altLang="ko-KR" sz="1600" dirty="0" smtClean="0"/>
                <a:t>keyword </a:t>
              </a:r>
              <a:r>
                <a:rPr lang="ko-KR" altLang="en-US" sz="1600" dirty="0" smtClean="0"/>
                <a:t>로 </a:t>
              </a:r>
              <a:r>
                <a:rPr lang="en-US" altLang="ko-KR" sz="1600" dirty="0" smtClean="0"/>
                <a:t>Controller </a:t>
              </a:r>
              <a:r>
                <a:rPr lang="ko-KR" altLang="en-US" sz="1600" dirty="0" smtClean="0"/>
                <a:t>로 전송</a:t>
              </a: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600" dirty="0" smtClean="0"/>
                <a:t>찾고자 하는 </a:t>
              </a:r>
              <a:r>
                <a:rPr lang="en-US" altLang="ko-KR" sz="1600" dirty="0" smtClean="0"/>
                <a:t>keyword </a:t>
              </a:r>
              <a:r>
                <a:rPr lang="ko-KR" altLang="en-US" sz="1600" dirty="0" smtClean="0"/>
                <a:t>가 제목에 포함된 영상들을 리스트로 반환</a:t>
              </a: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600" dirty="0" smtClean="0"/>
                <a:t>반환된 리스트를 </a:t>
              </a:r>
              <a:r>
                <a:rPr lang="en-US" altLang="ko-KR" sz="1600" dirty="0" smtClean="0"/>
                <a:t>View </a:t>
              </a:r>
              <a:r>
                <a:rPr lang="ko-KR" altLang="en-US" sz="1600" dirty="0" smtClean="0"/>
                <a:t>에 출력</a:t>
              </a:r>
              <a:endParaRPr lang="en-US" altLang="ko-KR" sz="1600" dirty="0"/>
            </a:p>
            <a:p>
              <a:endParaRPr lang="en-US" altLang="ko-KR" sz="1600" dirty="0"/>
            </a:p>
            <a:p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3515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3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- </a:t>
            </a:r>
            <a:r>
              <a:rPr lang="ko-KR" altLang="en-US" dirty="0"/>
              <a:t>헬스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8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72" y="1060450"/>
            <a:ext cx="5079845" cy="25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72" y="3960475"/>
            <a:ext cx="5079845" cy="25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09E08494-C786-480C-9529-37D226EC8F22}"/>
              </a:ext>
            </a:extLst>
          </p:cNvPr>
          <p:cNvGrpSpPr/>
          <p:nvPr/>
        </p:nvGrpSpPr>
        <p:grpSpPr>
          <a:xfrm>
            <a:off x="3072325" y="1060450"/>
            <a:ext cx="8122802" cy="2520000"/>
            <a:chOff x="3072325" y="1060450"/>
            <a:chExt cx="8122802" cy="2520000"/>
          </a:xfrm>
        </p:grpSpPr>
        <p:pic>
          <p:nvPicPr>
            <p:cNvPr id="30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513" y="1060450"/>
              <a:ext cx="4434614" cy="252000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="" xmlns:a16="http://schemas.microsoft.com/office/drawing/2014/main" id="{5B5ED0BF-912F-41E6-A596-1B4BD056D1A7}"/>
                </a:ext>
              </a:extLst>
            </p:cNvPr>
            <p:cNvCxnSpPr>
              <a:cxnSpLocks/>
            </p:cNvCxnSpPr>
            <p:nvPr/>
          </p:nvCxnSpPr>
          <p:spPr>
            <a:xfrm>
              <a:off x="3072325" y="2256382"/>
              <a:ext cx="3562651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CB347ED3-648A-40E5-992D-04951F5C648B}"/>
              </a:ext>
            </a:extLst>
          </p:cNvPr>
          <p:cNvGrpSpPr/>
          <p:nvPr/>
        </p:nvGrpSpPr>
        <p:grpSpPr>
          <a:xfrm>
            <a:off x="2100474" y="3960475"/>
            <a:ext cx="9094653" cy="2520000"/>
            <a:chOff x="2100474" y="3960475"/>
            <a:chExt cx="9094653" cy="2520000"/>
          </a:xfrm>
        </p:grpSpPr>
        <p:pic>
          <p:nvPicPr>
            <p:cNvPr id="31" name="Picture 5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513" y="3960475"/>
              <a:ext cx="4434614" cy="252000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3EAF5152-EFB8-4CB2-A246-22B14953F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0474" y="5073805"/>
              <a:ext cx="4534502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96942EE4-AC36-4001-8305-FEF3F0DE0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0474" y="5073805"/>
              <a:ext cx="0" cy="356958"/>
            </a:xfrm>
            <a:prstGeom prst="straightConnector1">
              <a:avLst/>
            </a:prstGeom>
            <a:ln w="19050">
              <a:solidFill>
                <a:srgbClr val="FC424B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1821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45" y="2780441"/>
            <a:ext cx="4278471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7306504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3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- </a:t>
            </a:r>
            <a:r>
              <a:rPr lang="ko-KR" altLang="en-US" dirty="0"/>
              <a:t>헬스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65" y="5440200"/>
            <a:ext cx="4287146" cy="124436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895192" y="2956360"/>
            <a:ext cx="535893" cy="190647"/>
          </a:xfrm>
          <a:prstGeom prst="rect">
            <a:avLst/>
          </a:prstGeom>
          <a:noFill/>
          <a:ln w="1905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75633" y="3743318"/>
            <a:ext cx="2039119" cy="190647"/>
          </a:xfrm>
          <a:prstGeom prst="rect">
            <a:avLst/>
          </a:prstGeom>
          <a:noFill/>
          <a:ln w="1905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75633" y="5935384"/>
            <a:ext cx="3689944" cy="222532"/>
          </a:xfrm>
          <a:prstGeom prst="rect">
            <a:avLst/>
          </a:prstGeom>
          <a:noFill/>
          <a:ln w="1905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20" y="1011120"/>
            <a:ext cx="3157436" cy="176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5B5ED0BF-912F-41E6-A596-1B4BD056D1A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635369" y="1630205"/>
            <a:ext cx="527770" cy="1326155"/>
          </a:xfrm>
          <a:prstGeom prst="straightConnector1">
            <a:avLst/>
          </a:prstGeom>
          <a:ln w="19050">
            <a:solidFill>
              <a:srgbClr val="FC424B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752616" y="1309321"/>
            <a:ext cx="5773265" cy="4798401"/>
            <a:chOff x="5682630" y="892318"/>
            <a:chExt cx="5773265" cy="4798401"/>
          </a:xfrm>
        </p:grpSpPr>
        <p:sp>
          <p:nvSpPr>
            <p:cNvPr id="26" name="제목 3">
              <a:extLst>
                <a:ext uri="{FF2B5EF4-FFF2-40B4-BE49-F238E27FC236}">
                  <a16:creationId xmlns="" xmlns:a16="http://schemas.microsoft.com/office/drawing/2014/main" id="{2CC2BF4E-649D-40DE-968A-04AD11A8D829}"/>
                </a:ext>
              </a:extLst>
            </p:cNvPr>
            <p:cNvSpPr txBox="1">
              <a:spLocks/>
            </p:cNvSpPr>
            <p:nvPr/>
          </p:nvSpPr>
          <p:spPr>
            <a:xfrm>
              <a:off x="5752617" y="892318"/>
              <a:ext cx="3532412" cy="8721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bg1"/>
                  </a:solidFill>
                  <a:latin typeface="THE정고딕130" panose="02020603020101020101" pitchFamily="18" charset="-127"/>
                  <a:ea typeface="THE정고딕130" panose="02020603020101020101" pitchFamily="18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ko-KR" altLang="en-US" sz="2800" dirty="0" smtClean="0">
                  <a:solidFill>
                    <a:srgbClr val="12A5A9"/>
                  </a:solidFill>
                </a:rPr>
                <a:t>부위별 운동법 리스트</a:t>
              </a:r>
              <a:endParaRPr lang="ko-KR" altLang="en-US" sz="2800" dirty="0">
                <a:solidFill>
                  <a:srgbClr val="12A5A9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82630" y="2151289"/>
              <a:ext cx="577326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600" dirty="0" smtClean="0"/>
                <a:t>클릭한 부위를 </a:t>
              </a:r>
              <a:r>
                <a:rPr lang="en-US" altLang="ko-KR" sz="1600" dirty="0" smtClean="0"/>
                <a:t>Controller </a:t>
              </a:r>
              <a:r>
                <a:rPr lang="ko-KR" altLang="en-US" sz="1600" dirty="0" smtClean="0"/>
                <a:t>로 전송</a:t>
              </a: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600" dirty="0" smtClean="0"/>
                <a:t>클릭한 부위에 대한 리스트들을 반환</a:t>
              </a: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600" dirty="0" smtClean="0"/>
                <a:t>반환된 리스트를 </a:t>
              </a:r>
              <a:r>
                <a:rPr lang="en-US" altLang="ko-KR" sz="1600" dirty="0" smtClean="0"/>
                <a:t>View </a:t>
              </a:r>
              <a:r>
                <a:rPr lang="ko-KR" altLang="en-US" sz="1600" dirty="0" smtClean="0"/>
                <a:t>에 출력</a:t>
              </a: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/>
            </a:p>
            <a:p>
              <a:r>
                <a:rPr lang="en-US" altLang="ko-KR" sz="1600" dirty="0" smtClean="0"/>
                <a:t> * </a:t>
              </a:r>
              <a:r>
                <a:rPr lang="en-US" altLang="ko-KR" sz="1600" dirty="0" err="1" smtClean="0"/>
                <a:t>Naver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검색 </a:t>
              </a:r>
              <a:r>
                <a:rPr lang="en-US" altLang="ko-KR" sz="1600" dirty="0" smtClean="0"/>
                <a:t>API </a:t>
              </a:r>
              <a:r>
                <a:rPr lang="ko-KR" altLang="en-US" sz="1600" dirty="0" smtClean="0"/>
                <a:t>사용 </a:t>
              </a:r>
              <a:r>
                <a:rPr lang="en-US" altLang="ko-KR" sz="1600" dirty="0" smtClean="0"/>
                <a:t>=&gt; </a:t>
              </a:r>
              <a:r>
                <a:rPr lang="ko-KR" altLang="en-US" sz="1600" dirty="0" smtClean="0"/>
                <a:t>영상 제목에 맞는 </a:t>
              </a:r>
              <a:r>
                <a:rPr lang="en-US" altLang="ko-KR" sz="1600" dirty="0" smtClean="0"/>
                <a:t>thumbnail </a:t>
              </a:r>
              <a:r>
                <a:rPr lang="ko-KR" altLang="en-US" sz="1600" dirty="0" smtClean="0"/>
                <a:t>을 가져옴</a:t>
              </a:r>
              <a:endParaRPr lang="en-US" altLang="ko-KR" sz="1600" dirty="0" smtClean="0"/>
            </a:p>
            <a:p>
              <a:endParaRPr lang="en-US" altLang="ko-KR" sz="1600" dirty="0"/>
            </a:p>
            <a:p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5025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8AA7116-063D-4ECE-9EAE-99AA43459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7" r="15305" b="4878"/>
          <a:stretch/>
        </p:blipFill>
        <p:spPr>
          <a:xfrm>
            <a:off x="932984" y="925550"/>
            <a:ext cx="10326029" cy="580978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3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- </a:t>
            </a:r>
            <a:r>
              <a:rPr lang="ko-KR" altLang="en-US" dirty="0"/>
              <a:t>상세보기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80326B2-C5F0-486E-94D1-A7640DB83648}"/>
              </a:ext>
            </a:extLst>
          </p:cNvPr>
          <p:cNvSpPr/>
          <p:nvPr/>
        </p:nvSpPr>
        <p:spPr>
          <a:xfrm>
            <a:off x="6768787" y="3081271"/>
            <a:ext cx="3311915" cy="233363"/>
          </a:xfrm>
          <a:prstGeom prst="rect">
            <a:avLst/>
          </a:prstGeom>
          <a:noFill/>
          <a:ln w="1905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3003D71-7973-40BF-B18D-4C26612094A7}"/>
              </a:ext>
            </a:extLst>
          </p:cNvPr>
          <p:cNvSpPr/>
          <p:nvPr/>
        </p:nvSpPr>
        <p:spPr>
          <a:xfrm>
            <a:off x="6779941" y="2852581"/>
            <a:ext cx="174137" cy="180000"/>
          </a:xfrm>
          <a:prstGeom prst="rect">
            <a:avLst/>
          </a:prstGeom>
          <a:noFill/>
          <a:ln w="1905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445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3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- </a:t>
            </a:r>
            <a:r>
              <a:rPr lang="ko-KR" altLang="en-US" dirty="0"/>
              <a:t>상세보기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7D0C084-F40A-4545-A67D-D28E48F884E5}"/>
              </a:ext>
            </a:extLst>
          </p:cNvPr>
          <p:cNvGrpSpPr/>
          <p:nvPr/>
        </p:nvGrpSpPr>
        <p:grpSpPr>
          <a:xfrm>
            <a:off x="597610" y="1263485"/>
            <a:ext cx="11206198" cy="5002586"/>
            <a:chOff x="544565" y="943977"/>
            <a:chExt cx="11206198" cy="5002586"/>
          </a:xfrm>
        </p:grpSpPr>
        <p:pic>
          <p:nvPicPr>
            <p:cNvPr id="24" name="Picture 5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170" y="1945800"/>
              <a:ext cx="5037315" cy="293843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313" y="1945800"/>
              <a:ext cx="5037315" cy="293843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99170" y="5115566"/>
              <a:ext cx="550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1600" dirty="0">
                  <a:latin typeface="+mn-ea"/>
                </a:rPr>
                <a:t>해당 게시물에 </a:t>
              </a:r>
              <a:r>
                <a:rPr lang="ko-KR" altLang="en-US" sz="1600" dirty="0" err="1">
                  <a:latin typeface="+mn-ea"/>
                </a:rPr>
                <a:t>좋아요를</a:t>
              </a:r>
              <a:r>
                <a:rPr lang="ko-KR" altLang="en-US" sz="1600" dirty="0">
                  <a:latin typeface="+mn-ea"/>
                </a:rPr>
                <a:t> 한 번 클릭하면 </a:t>
              </a:r>
              <a:r>
                <a:rPr lang="en-US" altLang="ko-KR" sz="1600" dirty="0">
                  <a:latin typeface="+mn-ea"/>
                </a:rPr>
                <a:t>MYPAGE_SCHEDULE </a:t>
              </a:r>
              <a:r>
                <a:rPr lang="ko-KR" altLang="en-US" sz="1600" dirty="0">
                  <a:latin typeface="+mn-ea"/>
                </a:rPr>
                <a:t>테이블에 </a:t>
              </a:r>
              <a:r>
                <a:rPr lang="en-US" altLang="ko-KR" sz="1600" dirty="0">
                  <a:latin typeface="+mn-ea"/>
                </a:rPr>
                <a:t>INSERT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89769" y="1094778"/>
              <a:ext cx="8201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n-ea"/>
                </a:rPr>
                <a:t>마이페이지의</a:t>
              </a:r>
              <a:r>
                <a:rPr lang="en-US" altLang="ko-KR" dirty="0">
                  <a:latin typeface="+mn-ea"/>
                </a:rPr>
                <a:t> </a:t>
              </a:r>
              <a:r>
                <a:rPr lang="ko-KR" altLang="en-US" dirty="0">
                  <a:latin typeface="+mn-ea"/>
                </a:rPr>
                <a:t>운동 스케줄에서 확인할 수 있음</a:t>
              </a:r>
              <a:endParaRPr lang="en-US" altLang="ko-KR" dirty="0">
                <a:latin typeface="+mn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45313" y="5115566"/>
              <a:ext cx="5505450" cy="792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 startAt="2"/>
              </a:pPr>
              <a:r>
                <a:rPr lang="ko-KR" altLang="en-US" sz="1600" dirty="0">
                  <a:latin typeface="+mn-ea"/>
                </a:rPr>
                <a:t>좋아요 클릭한 게시물에 </a:t>
              </a:r>
              <a:r>
                <a:rPr lang="ko-KR" altLang="en-US" sz="1600" dirty="0" err="1">
                  <a:latin typeface="+mn-ea"/>
                </a:rPr>
                <a:t>좋아요를</a:t>
              </a:r>
              <a:r>
                <a:rPr lang="ko-KR" altLang="en-US" sz="1600" dirty="0">
                  <a:latin typeface="+mn-ea"/>
                </a:rPr>
                <a:t> 클릭하면 </a:t>
              </a:r>
              <a:r>
                <a:rPr lang="en-US" altLang="ko-KR" sz="1600" dirty="0">
                  <a:latin typeface="+mn-ea"/>
                </a:rPr>
                <a:t>MYPAGE_SCHEDULE </a:t>
              </a:r>
              <a:r>
                <a:rPr lang="ko-KR" altLang="en-US" sz="1600" dirty="0">
                  <a:latin typeface="+mn-ea"/>
                </a:rPr>
                <a:t>테이블에서 </a:t>
              </a:r>
              <a:r>
                <a:rPr lang="en-US" altLang="ko-KR" sz="1600" dirty="0">
                  <a:latin typeface="+mn-ea"/>
                </a:rPr>
                <a:t>DELETE</a:t>
              </a:r>
            </a:p>
          </p:txBody>
        </p:sp>
        <p:sp>
          <p:nvSpPr>
            <p:cNvPr id="8" name="제목 3">
              <a:extLst>
                <a:ext uri="{FF2B5EF4-FFF2-40B4-BE49-F238E27FC236}">
                  <a16:creationId xmlns="" xmlns:a16="http://schemas.microsoft.com/office/drawing/2014/main" id="{6BFB5C1B-70DE-4C87-9042-6A106E4FB468}"/>
                </a:ext>
              </a:extLst>
            </p:cNvPr>
            <p:cNvSpPr txBox="1">
              <a:spLocks/>
            </p:cNvSpPr>
            <p:nvPr/>
          </p:nvSpPr>
          <p:spPr>
            <a:xfrm>
              <a:off x="544565" y="943977"/>
              <a:ext cx="1306537" cy="6114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bg1"/>
                  </a:solidFill>
                  <a:latin typeface="THE정고딕130" panose="02020603020101020101" pitchFamily="18" charset="-127"/>
                  <a:ea typeface="THE정고딕130" panose="02020603020101020101" pitchFamily="18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ko-KR" altLang="en-US" sz="2800" dirty="0">
                  <a:solidFill>
                    <a:srgbClr val="12A5A9"/>
                  </a:solidFill>
                  <a:latin typeface="+mn-ea"/>
                  <a:ea typeface="+mn-ea"/>
                </a:rPr>
                <a:t>좋아요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079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3	   </a:t>
            </a:r>
            <a:r>
              <a:rPr lang="en-US" altLang="ko-KR" dirty="0"/>
              <a:t>Function (</a:t>
            </a:r>
            <a:r>
              <a:rPr lang="ko-KR" altLang="en-US" dirty="0"/>
              <a:t>운동법 </a:t>
            </a:r>
            <a:r>
              <a:rPr lang="en-US" altLang="ko-KR" dirty="0"/>
              <a:t>- </a:t>
            </a:r>
            <a:r>
              <a:rPr lang="ko-KR" altLang="en-US" dirty="0"/>
              <a:t>상세보기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F36CFFB-25CE-4EBF-AA42-C4302031F074}"/>
              </a:ext>
            </a:extLst>
          </p:cNvPr>
          <p:cNvSpPr/>
          <p:nvPr/>
        </p:nvSpPr>
        <p:spPr>
          <a:xfrm>
            <a:off x="2474267" y="6222205"/>
            <a:ext cx="461665" cy="31194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5752615" y="1309321"/>
            <a:ext cx="5773265" cy="5229289"/>
            <a:chOff x="5682630" y="892318"/>
            <a:chExt cx="5773265" cy="5229289"/>
          </a:xfrm>
        </p:grpSpPr>
        <p:sp>
          <p:nvSpPr>
            <p:cNvPr id="29" name="제목 3">
              <a:extLst>
                <a:ext uri="{FF2B5EF4-FFF2-40B4-BE49-F238E27FC236}">
                  <a16:creationId xmlns="" xmlns:a16="http://schemas.microsoft.com/office/drawing/2014/main" id="{2CC2BF4E-649D-40DE-968A-04AD11A8D829}"/>
                </a:ext>
              </a:extLst>
            </p:cNvPr>
            <p:cNvSpPr txBox="1">
              <a:spLocks/>
            </p:cNvSpPr>
            <p:nvPr/>
          </p:nvSpPr>
          <p:spPr>
            <a:xfrm>
              <a:off x="5752617" y="892318"/>
              <a:ext cx="3532412" cy="8721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bg1"/>
                  </a:solidFill>
                  <a:latin typeface="THE정고딕130" panose="02020603020101020101" pitchFamily="18" charset="-127"/>
                  <a:ea typeface="THE정고딕130" panose="02020603020101020101" pitchFamily="18" charset="-127"/>
                  <a:cs typeface="+mj-cs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ko-KR" altLang="en-US" sz="2800" dirty="0" smtClean="0">
                  <a:solidFill>
                    <a:srgbClr val="12A5A9"/>
                  </a:solidFill>
                </a:rPr>
                <a:t>좋아</a:t>
              </a:r>
              <a:r>
                <a:rPr lang="ko-KR" altLang="en-US" sz="2800" dirty="0">
                  <a:solidFill>
                    <a:srgbClr val="12A5A9"/>
                  </a:solidFill>
                </a:rPr>
                <a:t>요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82630" y="2151289"/>
              <a:ext cx="577326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sz="1600" dirty="0" smtClean="0"/>
                <a:t>로그인한 회원 번호</a:t>
              </a:r>
              <a:r>
                <a:rPr lang="en-US" altLang="ko-KR" sz="1600" dirty="0" smtClean="0"/>
                <a:t>, </a:t>
              </a:r>
              <a:r>
                <a:rPr lang="ko-KR" altLang="en-US" sz="1600" dirty="0" err="1" smtClean="0"/>
                <a:t>보고있는</a:t>
              </a:r>
              <a:r>
                <a:rPr lang="ko-KR" altLang="en-US" sz="1600" dirty="0" smtClean="0"/>
                <a:t> 영상 번호를 </a:t>
              </a:r>
              <a:r>
                <a:rPr lang="en-US" altLang="ko-KR" sz="1600" dirty="0" smtClean="0"/>
                <a:t>Controller</a:t>
              </a:r>
              <a:r>
                <a:rPr lang="ko-KR" altLang="en-US" sz="1600" dirty="0" smtClean="0"/>
                <a:t>로 넘김</a:t>
              </a: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altLang="ko-KR" sz="1600" dirty="0" smtClean="0"/>
                <a:t>Controller </a:t>
              </a:r>
              <a:r>
                <a:rPr lang="ko-KR" altLang="en-US" sz="1600" dirty="0" smtClean="0"/>
                <a:t>에서 </a:t>
              </a:r>
              <a:r>
                <a:rPr lang="en-US" altLang="ko-KR" sz="1600" dirty="0" smtClean="0"/>
                <a:t>View </a:t>
              </a:r>
              <a:r>
                <a:rPr lang="ko-KR" altLang="en-US" sz="1600" dirty="0" smtClean="0"/>
                <a:t>에서 넘어온 회원 번호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영상 번호가 좋아요 테이블에 있는지 확인</a:t>
              </a: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sz="16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500" dirty="0" smtClean="0"/>
                <a:t>테이블에 없으면 </a:t>
              </a:r>
              <a:r>
                <a:rPr lang="en-US" altLang="ko-KR" sz="1500" dirty="0" smtClean="0"/>
                <a:t>=&gt; </a:t>
              </a:r>
              <a:r>
                <a:rPr lang="ko-KR" altLang="en-US" sz="1500" dirty="0" smtClean="0"/>
                <a:t>좋아요</a:t>
              </a:r>
              <a:r>
                <a:rPr lang="en-US" altLang="ko-KR" sz="1500" dirty="0" smtClean="0"/>
                <a:t>, </a:t>
              </a:r>
              <a:r>
                <a:rPr lang="ko-KR" altLang="en-US" sz="1500" dirty="0" err="1" smtClean="0"/>
                <a:t>마이페이지</a:t>
              </a:r>
              <a:r>
                <a:rPr lang="ko-KR" altLang="en-US" sz="1500" dirty="0" smtClean="0"/>
                <a:t> 테이블</a:t>
              </a:r>
              <a:r>
                <a:rPr lang="ko-KR" altLang="en-US" sz="1500" dirty="0"/>
                <a:t>에</a:t>
              </a:r>
              <a:r>
                <a:rPr lang="ko-KR" altLang="en-US" sz="1500" dirty="0" smtClean="0"/>
                <a:t> </a:t>
              </a:r>
              <a:r>
                <a:rPr lang="en-US" altLang="ko-KR" sz="1500" dirty="0" smtClean="0"/>
                <a:t>insert</a:t>
              </a:r>
            </a:p>
            <a:p>
              <a:pPr marL="342900" indent="-342900">
                <a:buFont typeface="+mj-lt"/>
                <a:buAutoNum type="arabicPeriod"/>
              </a:pPr>
              <a:endParaRPr lang="en-US" altLang="ko-KR" sz="1500" dirty="0"/>
            </a:p>
            <a:p>
              <a:pPr marL="342900" indent="-342900">
                <a:buFont typeface="+mj-lt"/>
                <a:buAutoNum type="arabicPeriod"/>
              </a:pPr>
              <a:endParaRPr lang="en-US" altLang="ko-KR" sz="15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sz="1500" dirty="0" smtClean="0"/>
                <a:t>테이블에 있으면 </a:t>
              </a:r>
              <a:r>
                <a:rPr lang="en-US" altLang="ko-KR" sz="1500" dirty="0" smtClean="0"/>
                <a:t>=&gt; </a:t>
              </a:r>
              <a:r>
                <a:rPr lang="ko-KR" altLang="en-US" sz="1500" dirty="0" smtClean="0"/>
                <a:t>좋아요</a:t>
              </a:r>
              <a:r>
                <a:rPr lang="en-US" altLang="ko-KR" sz="1500" dirty="0" smtClean="0"/>
                <a:t>, </a:t>
              </a:r>
              <a:r>
                <a:rPr lang="ko-KR" altLang="en-US" sz="1500" dirty="0" err="1" smtClean="0"/>
                <a:t>마이페이지</a:t>
              </a:r>
              <a:r>
                <a:rPr lang="ko-KR" altLang="en-US" sz="1500" dirty="0" smtClean="0"/>
                <a:t> 테이블에서 </a:t>
              </a:r>
              <a:r>
                <a:rPr lang="en-US" altLang="ko-KR" sz="1500" dirty="0" smtClean="0"/>
                <a:t>delete</a:t>
              </a:r>
            </a:p>
            <a:p>
              <a:endParaRPr lang="en-US" altLang="ko-KR" sz="1600" dirty="0" smtClean="0"/>
            </a:p>
            <a:p>
              <a:endParaRPr lang="en-US" altLang="ko-KR" sz="1600" dirty="0"/>
            </a:p>
            <a:p>
              <a:endParaRPr lang="en-US" altLang="ko-KR" sz="1600" dirty="0"/>
            </a:p>
            <a:p>
              <a:pPr marL="342900" indent="-342900">
                <a:buFont typeface="+mj-lt"/>
                <a:buAutoNum type="arabicPeriod"/>
              </a:pPr>
              <a:endParaRPr lang="ko-KR" altLang="en-US" sz="1600" dirty="0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D8AA7116-063D-4ECE-9EAE-99AA43459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7" r="15305" b="4878"/>
          <a:stretch/>
        </p:blipFill>
        <p:spPr>
          <a:xfrm>
            <a:off x="364751" y="1698170"/>
            <a:ext cx="4782016" cy="366413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46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73069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5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Function -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윤지선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368735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+mj-ea"/>
                <a:ea typeface="+mj-ea"/>
              </a:rPr>
              <a:t>마이페이지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70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8176" b="5157"/>
          <a:stretch/>
        </p:blipFill>
        <p:spPr>
          <a:xfrm>
            <a:off x="163899" y="923026"/>
            <a:ext cx="11859174" cy="58055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63899" y="923025"/>
            <a:ext cx="11859174" cy="5805579"/>
            <a:chOff x="163899" y="923025"/>
            <a:chExt cx="11859174" cy="580557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t="7938" b="5031"/>
            <a:stretch/>
          </p:blipFill>
          <p:spPr>
            <a:xfrm>
              <a:off x="163899" y="923025"/>
              <a:ext cx="11859174" cy="58055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10912415" y="6305909"/>
              <a:ext cx="1110658" cy="422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4	   </a:t>
            </a:r>
            <a:r>
              <a:rPr lang="en-US" altLang="ko-KR" dirty="0"/>
              <a:t>Function (</a:t>
            </a:r>
            <a:r>
              <a:rPr lang="ko-KR" altLang="en-US" dirty="0"/>
              <a:t>마이페이지 </a:t>
            </a:r>
            <a:r>
              <a:rPr lang="en-US" altLang="ko-KR" dirty="0"/>
              <a:t>- Main)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902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673" b="4780"/>
          <a:stretch/>
        </p:blipFill>
        <p:spPr>
          <a:xfrm>
            <a:off x="163899" y="923025"/>
            <a:ext cx="11859174" cy="5805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4	   </a:t>
            </a:r>
            <a:r>
              <a:rPr lang="en-US" altLang="ko-KR" dirty="0"/>
              <a:t>Function (</a:t>
            </a:r>
            <a:r>
              <a:rPr lang="ko-KR" altLang="en-US" dirty="0"/>
              <a:t>마이페이지 </a:t>
            </a:r>
            <a:r>
              <a:rPr lang="en-US" altLang="ko-KR" dirty="0"/>
              <a:t>– </a:t>
            </a:r>
            <a:r>
              <a:rPr lang="ko-KR" altLang="en-US" dirty="0"/>
              <a:t>회원정보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646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stCxn id="9" idx="6"/>
            <a:endCxn id="17" idx="1"/>
          </p:cNvCxnSpPr>
          <p:nvPr/>
        </p:nvCxnSpPr>
        <p:spPr>
          <a:xfrm>
            <a:off x="7159027" y="2058964"/>
            <a:ext cx="80800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제목 3"/>
          <p:cNvSpPr txBox="1">
            <a:spLocks/>
          </p:cNvSpPr>
          <p:nvPr/>
        </p:nvSpPr>
        <p:spPr>
          <a:xfrm>
            <a:off x="208721" y="1"/>
            <a:ext cx="4880114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Introduce the Project</a:t>
            </a:r>
            <a:endParaRPr lang="ko-KR" altLang="en-US" dirty="0"/>
          </a:p>
        </p:txBody>
      </p:sp>
      <p:grpSp>
        <p:nvGrpSpPr>
          <p:cNvPr id="32" name="그룹 31"/>
          <p:cNvGrpSpPr/>
          <p:nvPr/>
        </p:nvGrpSpPr>
        <p:grpSpPr>
          <a:xfrm>
            <a:off x="571031" y="1104181"/>
            <a:ext cx="5826511" cy="5408761"/>
            <a:chOff x="571031" y="1104181"/>
            <a:chExt cx="5826511" cy="540876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16981" b="5157"/>
            <a:stretch/>
          </p:blipFill>
          <p:spPr>
            <a:xfrm>
              <a:off x="571031" y="3961095"/>
              <a:ext cx="5826511" cy="25518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t="7924" b="4906"/>
            <a:stretch/>
          </p:blipFill>
          <p:spPr>
            <a:xfrm>
              <a:off x="571031" y="1104181"/>
              <a:ext cx="5826511" cy="28569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61778" t="8285" r="28340" b="74148"/>
          <a:stretch/>
        </p:blipFill>
        <p:spPr>
          <a:xfrm>
            <a:off x="6083867" y="1521384"/>
            <a:ext cx="1075160" cy="1075160"/>
          </a:xfrm>
          <a:prstGeom prst="ellipse">
            <a:avLst/>
          </a:prstGeom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7967028" y="1874298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 사업자 </a:t>
            </a:r>
            <a:r>
              <a:rPr lang="en-US" altLang="ko-KR" dirty="0">
                <a:latin typeface="+mn-ea"/>
              </a:rPr>
              <a:t>&amp; </a:t>
            </a:r>
            <a:r>
              <a:rPr lang="ko-KR" altLang="en-US" dirty="0">
                <a:latin typeface="+mn-ea"/>
              </a:rPr>
              <a:t>일반 회원 기능 차별화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7789652" y="2058964"/>
            <a:ext cx="0" cy="1219067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789652" y="3278031"/>
            <a:ext cx="177376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67028" y="3093365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 일반 회원</a:t>
            </a:r>
            <a:r>
              <a:rPr lang="en-US" altLang="ko-KR" dirty="0">
                <a:latin typeface="+mn-ea"/>
              </a:rPr>
              <a:t> :</a:t>
            </a:r>
            <a:r>
              <a:rPr lang="ko-KR" altLang="en-US" dirty="0">
                <a:latin typeface="+mn-ea"/>
              </a:rPr>
              <a:t> 운동 스케줄 관리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43210" t="16436" r="47311" b="66714"/>
          <a:stretch/>
        </p:blipFill>
        <p:spPr>
          <a:xfrm>
            <a:off x="6282274" y="4696049"/>
            <a:ext cx="800974" cy="80097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cxnSp>
        <p:nvCxnSpPr>
          <p:cNvPr id="23" name="직선 연결선 22"/>
          <p:cNvCxnSpPr>
            <a:stCxn id="22" idx="6"/>
          </p:cNvCxnSpPr>
          <p:nvPr/>
        </p:nvCxnSpPr>
        <p:spPr>
          <a:xfrm>
            <a:off x="7083248" y="5096536"/>
            <a:ext cx="8837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67028" y="4911870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 다양한 운동 동영상 제공</a:t>
            </a:r>
          </a:p>
        </p:txBody>
      </p:sp>
    </p:spTree>
    <p:extLst>
      <p:ext uri="{BB962C8B-B14F-4D97-AF65-F5344CB8AC3E}">
        <p14:creationId xmlns:p14="http://schemas.microsoft.com/office/powerpoint/2010/main" val="280065266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421" b="5534"/>
          <a:stretch/>
        </p:blipFill>
        <p:spPr>
          <a:xfrm>
            <a:off x="163899" y="923025"/>
            <a:ext cx="11859174" cy="5806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10552206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4	   </a:t>
            </a:r>
            <a:r>
              <a:rPr lang="en-US" altLang="ko-KR" dirty="0"/>
              <a:t>Function (</a:t>
            </a:r>
            <a:r>
              <a:rPr lang="ko-KR" altLang="en-US" dirty="0"/>
              <a:t>마이페이지 </a:t>
            </a:r>
            <a:r>
              <a:rPr lang="en-US" altLang="ko-KR" dirty="0"/>
              <a:t>– </a:t>
            </a:r>
            <a:r>
              <a:rPr lang="ko-KR" altLang="en-US" dirty="0"/>
              <a:t>비밀번호 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81846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7946" b="5185"/>
          <a:stretch/>
        </p:blipFill>
        <p:spPr>
          <a:xfrm>
            <a:off x="163899" y="923025"/>
            <a:ext cx="11859174" cy="5794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4	   </a:t>
            </a:r>
            <a:r>
              <a:rPr lang="en-US" altLang="ko-KR" dirty="0"/>
              <a:t>Function (</a:t>
            </a:r>
            <a:r>
              <a:rPr lang="ko-KR" altLang="en-US" dirty="0"/>
              <a:t>마이페이지 </a:t>
            </a:r>
            <a:r>
              <a:rPr lang="en-US" altLang="ko-KR" dirty="0"/>
              <a:t>- </a:t>
            </a:r>
            <a:r>
              <a:rPr lang="ko-KR" altLang="en-US" dirty="0"/>
              <a:t>회원탈퇴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15471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798" b="5031"/>
          <a:stretch/>
        </p:blipFill>
        <p:spPr>
          <a:xfrm>
            <a:off x="163899" y="923027"/>
            <a:ext cx="11859174" cy="5806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507" t="53892" r="79029" b="29493"/>
          <a:stretch/>
        </p:blipFill>
        <p:spPr>
          <a:xfrm>
            <a:off x="1884217" y="3999345"/>
            <a:ext cx="766619" cy="1108364"/>
          </a:xfrm>
          <a:prstGeom prst="rect">
            <a:avLst/>
          </a:prstGeom>
        </p:spPr>
      </p:pic>
      <p:sp>
        <p:nvSpPr>
          <p:cNvPr id="3" name="제목 3"/>
          <p:cNvSpPr txBox="1">
            <a:spLocks/>
          </p:cNvSpPr>
          <p:nvPr/>
        </p:nvSpPr>
        <p:spPr>
          <a:xfrm>
            <a:off x="208720" y="1"/>
            <a:ext cx="7875913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4	   </a:t>
            </a:r>
            <a:r>
              <a:rPr lang="en-US" altLang="ko-KR" dirty="0"/>
              <a:t>Function (</a:t>
            </a:r>
            <a:r>
              <a:rPr lang="ko-KR" altLang="en-US" dirty="0"/>
              <a:t>마이페이지 </a:t>
            </a:r>
            <a:r>
              <a:rPr lang="en-US" altLang="ko-KR" dirty="0"/>
              <a:t>– </a:t>
            </a:r>
            <a:r>
              <a:rPr lang="ko-KR" altLang="en-US" dirty="0"/>
              <a:t>게시글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7812" b="5050"/>
          <a:stretch/>
        </p:blipFill>
        <p:spPr>
          <a:xfrm>
            <a:off x="163899" y="923028"/>
            <a:ext cx="11859174" cy="5812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7800" b="5157"/>
          <a:stretch/>
        </p:blipFill>
        <p:spPr>
          <a:xfrm>
            <a:off x="163899" y="923027"/>
            <a:ext cx="11859174" cy="5806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692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4	   </a:t>
            </a:r>
            <a:r>
              <a:rPr lang="en-US" altLang="ko-KR" dirty="0"/>
              <a:t>Function (</a:t>
            </a:r>
            <a:r>
              <a:rPr lang="ko-KR" altLang="en-US" dirty="0"/>
              <a:t>문의하기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8453" t="7812" r="1173" b="5455"/>
          <a:stretch/>
        </p:blipFill>
        <p:spPr>
          <a:xfrm>
            <a:off x="424874" y="931064"/>
            <a:ext cx="8756071" cy="4726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9556" t="7677" r="9221" b="5185"/>
          <a:stretch/>
        </p:blipFill>
        <p:spPr>
          <a:xfrm>
            <a:off x="3860800" y="1961331"/>
            <a:ext cx="7869382" cy="474889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867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677" b="5319"/>
          <a:stretch/>
        </p:blipFill>
        <p:spPr>
          <a:xfrm>
            <a:off x="163899" y="923027"/>
            <a:ext cx="11859174" cy="5803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7006118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4	   </a:t>
            </a:r>
            <a:r>
              <a:rPr lang="en-US" altLang="ko-KR" dirty="0"/>
              <a:t>Function (</a:t>
            </a:r>
            <a:r>
              <a:rPr lang="ko-KR" altLang="en-US" dirty="0"/>
              <a:t>마이페이지 </a:t>
            </a:r>
            <a:r>
              <a:rPr lang="en-US" altLang="ko-KR" dirty="0"/>
              <a:t>– </a:t>
            </a:r>
            <a:r>
              <a:rPr lang="ko-KR" altLang="en-US" dirty="0" err="1"/>
              <a:t>문의글</a:t>
            </a:r>
            <a:r>
              <a:rPr lang="ko-KR" altLang="en-US" dirty="0"/>
              <a:t> </a:t>
            </a:r>
            <a:r>
              <a:rPr lang="en-US" altLang="ko-KR" dirty="0"/>
              <a:t>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29571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0" y="1"/>
            <a:ext cx="7340655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4	   </a:t>
            </a:r>
            <a:r>
              <a:rPr lang="en-US" altLang="ko-KR" dirty="0"/>
              <a:t>Function (</a:t>
            </a:r>
            <a:r>
              <a:rPr lang="ko-KR" altLang="en-US" dirty="0"/>
              <a:t>마이페이지 </a:t>
            </a:r>
            <a:r>
              <a:rPr lang="en-US" altLang="ko-KR" dirty="0"/>
              <a:t>- </a:t>
            </a:r>
            <a:r>
              <a:rPr lang="ko-KR" altLang="en-US" dirty="0"/>
              <a:t>운동스케줄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31339" y="879894"/>
            <a:ext cx="8134686" cy="5839583"/>
            <a:chOff x="250190" y="974786"/>
            <a:chExt cx="8453887" cy="606872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7798" b="5661"/>
            <a:stretch/>
          </p:blipFill>
          <p:spPr>
            <a:xfrm>
              <a:off x="250190" y="974786"/>
              <a:ext cx="8453887" cy="411528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40250" b="10315"/>
            <a:stretch/>
          </p:blipFill>
          <p:spPr>
            <a:xfrm>
              <a:off x="250190" y="4692771"/>
              <a:ext cx="8453887" cy="235074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8333" t="12122" r="8182" b="14074"/>
          <a:stretch/>
        </p:blipFill>
        <p:spPr>
          <a:xfrm>
            <a:off x="6105235" y="3802467"/>
            <a:ext cx="5652655" cy="281094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0682" t="11180" r="30682" b="68483"/>
          <a:stretch/>
        </p:blipFill>
        <p:spPr>
          <a:xfrm>
            <a:off x="7240865" y="929421"/>
            <a:ext cx="4517025" cy="133739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30531" t="11448" r="30605" b="68485"/>
          <a:stretch/>
        </p:blipFill>
        <p:spPr>
          <a:xfrm>
            <a:off x="7240865" y="2362521"/>
            <a:ext cx="4517025" cy="131968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49009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73069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5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Function -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김도영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368735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커뮤니티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198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5	   </a:t>
            </a:r>
            <a:r>
              <a:rPr lang="en-US" altLang="ko-KR" dirty="0"/>
              <a:t>Function (</a:t>
            </a:r>
            <a:r>
              <a:rPr lang="ko-KR" altLang="en-US" dirty="0"/>
              <a:t>커뮤니티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239807"/>
            <a:ext cx="11601450" cy="5334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형 설명선 4"/>
          <p:cNvSpPr/>
          <p:nvPr/>
        </p:nvSpPr>
        <p:spPr>
          <a:xfrm>
            <a:off x="1968500" y="1036397"/>
            <a:ext cx="2827621" cy="864020"/>
          </a:xfrm>
          <a:prstGeom prst="wedgeEllipseCallout">
            <a:avLst>
              <a:gd name="adj1" fmla="val -36550"/>
              <a:gd name="adj2" fmla="val 6201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각 게시판 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최근 등록 글 </a:t>
            </a:r>
          </a:p>
        </p:txBody>
      </p:sp>
    </p:spTree>
    <p:extLst>
      <p:ext uri="{BB962C8B-B14F-4D97-AF65-F5344CB8AC3E}">
        <p14:creationId xmlns:p14="http://schemas.microsoft.com/office/powerpoint/2010/main" val="426329322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91014" y="1056256"/>
            <a:ext cx="10419615" cy="5588399"/>
            <a:chOff x="435743" y="991988"/>
            <a:chExt cx="10419615" cy="558839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366" y="991988"/>
              <a:ext cx="9686992" cy="55883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993900" y="2845220"/>
              <a:ext cx="7810500" cy="608760"/>
            </a:xfrm>
            <a:prstGeom prst="rect">
              <a:avLst/>
            </a:prstGeom>
            <a:noFill/>
            <a:ln w="127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형 설명선 7"/>
            <p:cNvSpPr/>
            <p:nvPr/>
          </p:nvSpPr>
          <p:spPr>
            <a:xfrm>
              <a:off x="435743" y="2125884"/>
              <a:ext cx="1582175" cy="1010247"/>
            </a:xfrm>
            <a:prstGeom prst="wedgeEllipseCallout">
              <a:avLst>
                <a:gd name="adj1" fmla="val 43221"/>
                <a:gd name="adj2" fmla="val 4950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관리자 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우선 순위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5	   </a:t>
            </a:r>
            <a:r>
              <a:rPr lang="en-US" altLang="ko-KR" dirty="0"/>
              <a:t>Function (</a:t>
            </a:r>
            <a:r>
              <a:rPr lang="ko-KR" altLang="en-US" dirty="0"/>
              <a:t>커뮤니티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28450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5	   </a:t>
            </a:r>
            <a:r>
              <a:rPr lang="en-US" altLang="ko-KR" dirty="0"/>
              <a:t>Function (</a:t>
            </a:r>
            <a:r>
              <a:rPr lang="ko-KR" altLang="en-US" dirty="0"/>
              <a:t>커뮤니티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7" y="1144951"/>
            <a:ext cx="7696247" cy="40270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880" y="2545881"/>
            <a:ext cx="7332807" cy="401543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 rot="1109291">
            <a:off x="4436677" y="1405866"/>
            <a:ext cx="2124710" cy="5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</a:rPr>
              <a:t>위지윅</a:t>
            </a:r>
            <a:r>
              <a:rPr lang="ko-KR" altLang="en-US" sz="1500" dirty="0">
                <a:solidFill>
                  <a:schemeClr val="tx1"/>
                </a:solidFill>
              </a:rPr>
              <a:t> 에디터</a:t>
            </a:r>
          </a:p>
        </p:txBody>
      </p:sp>
      <p:sp>
        <p:nvSpPr>
          <p:cNvPr id="16" name="직사각형 15"/>
          <p:cNvSpPr/>
          <p:nvPr/>
        </p:nvSpPr>
        <p:spPr>
          <a:xfrm rot="20758886">
            <a:off x="4169977" y="4047467"/>
            <a:ext cx="2124710" cy="5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지도 </a:t>
            </a:r>
            <a:r>
              <a:rPr lang="en-US" altLang="ko-KR" sz="1500" dirty="0">
                <a:solidFill>
                  <a:schemeClr val="tx1"/>
                </a:solidFill>
              </a:rPr>
              <a:t>API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858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1030" y="1577800"/>
            <a:ext cx="7069317" cy="4460692"/>
            <a:chOff x="571030" y="1422524"/>
            <a:chExt cx="7069317" cy="4460692"/>
          </a:xfrm>
        </p:grpSpPr>
        <p:grpSp>
          <p:nvGrpSpPr>
            <p:cNvPr id="20" name="그룹 19"/>
            <p:cNvGrpSpPr/>
            <p:nvPr/>
          </p:nvGrpSpPr>
          <p:grpSpPr>
            <a:xfrm>
              <a:off x="571031" y="1733076"/>
              <a:ext cx="7069316" cy="4150140"/>
              <a:chOff x="414068" y="1811547"/>
              <a:chExt cx="7229530" cy="424419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2"/>
              <a:srcRect t="17366" b="10426"/>
              <a:stretch/>
            </p:blipFill>
            <p:spPr>
              <a:xfrm>
                <a:off x="414068" y="3329796"/>
                <a:ext cx="6711352" cy="27259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/>
              <a:srcRect t="28935" b="30848"/>
              <a:stretch/>
            </p:blipFill>
            <p:spPr>
              <a:xfrm>
                <a:off x="414068" y="1811547"/>
                <a:ext cx="6711352" cy="151824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3"/>
              <a:srcRect l="39478" t="29402" r="45081" b="43146"/>
              <a:stretch/>
            </p:blipFill>
            <p:spPr>
              <a:xfrm>
                <a:off x="6607245" y="2155336"/>
                <a:ext cx="1036353" cy="1036353"/>
              </a:xfrm>
              <a:prstGeom prst="ellips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</p:grpSp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rcRect t="7924" b="83664"/>
            <a:stretch/>
          </p:blipFill>
          <p:spPr>
            <a:xfrm>
              <a:off x="571030" y="1422524"/>
              <a:ext cx="6562621" cy="3105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3" name="직선 연결선 2"/>
          <p:cNvCxnSpPr>
            <a:stCxn id="32" idx="6"/>
          </p:cNvCxnSpPr>
          <p:nvPr/>
        </p:nvCxnSpPr>
        <p:spPr>
          <a:xfrm>
            <a:off x="7640347" y="2731215"/>
            <a:ext cx="546121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제목 3"/>
          <p:cNvSpPr txBox="1">
            <a:spLocks/>
          </p:cNvSpPr>
          <p:nvPr/>
        </p:nvSpPr>
        <p:spPr>
          <a:xfrm>
            <a:off x="208721" y="1"/>
            <a:ext cx="4880114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2	   </a:t>
            </a:r>
            <a:r>
              <a:rPr lang="en-US" altLang="ko-KR" dirty="0"/>
              <a:t>Introduce the Project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186468" y="2546549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 지도를 통한 운동시설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헬스장 검색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8031192" y="2731215"/>
            <a:ext cx="0" cy="747756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86468" y="3294305"/>
            <a:ext cx="39433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사업자 회원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직접 관리하고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홍보하는 자신의 헬스장</a:t>
            </a:r>
            <a:endParaRPr lang="en-US" altLang="ko-KR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350666" y="5262448"/>
            <a:ext cx="8837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234446" y="5077782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BMI </a:t>
            </a:r>
            <a:r>
              <a:rPr lang="ko-KR" altLang="en-US" dirty="0">
                <a:latin typeface="+mn-ea"/>
              </a:rPr>
              <a:t>측정을 통한 비만도 확인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8031192" y="3478971"/>
            <a:ext cx="155276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rcRect l="39550" t="15496" r="50428" b="66687"/>
          <a:stretch/>
        </p:blipFill>
        <p:spPr>
          <a:xfrm>
            <a:off x="6547866" y="4861961"/>
            <a:ext cx="802800" cy="802800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6754724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5	   </a:t>
            </a:r>
            <a:r>
              <a:rPr lang="en-US" altLang="ko-KR" dirty="0"/>
              <a:t>Function (</a:t>
            </a:r>
            <a:r>
              <a:rPr lang="ko-KR" altLang="en-US" dirty="0"/>
              <a:t>커뮤니티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73" y="1044562"/>
            <a:ext cx="5936537" cy="46615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076" y="1850669"/>
            <a:ext cx="3808795" cy="478464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092" y="1383229"/>
            <a:ext cx="5532726" cy="36227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91" y="4707847"/>
            <a:ext cx="7670224" cy="18584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1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73069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5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Function -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양동균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368735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사업자 헬스장 관리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6081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/>
              <a:t>사업자 헬스장 등록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016244"/>
            <a:ext cx="11068050" cy="5734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07717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276348"/>
            <a:ext cx="7512699" cy="5124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3"/>
          <p:cNvSpPr txBox="1">
            <a:spLocks/>
          </p:cNvSpPr>
          <p:nvPr/>
        </p:nvSpPr>
        <p:spPr>
          <a:xfrm>
            <a:off x="208721" y="1"/>
            <a:ext cx="776590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/>
              <a:t>사업자 헬스장 등록 </a:t>
            </a:r>
            <a:r>
              <a:rPr lang="en-US" altLang="ko-KR"/>
              <a:t>– </a:t>
            </a:r>
            <a:r>
              <a:rPr lang="ko-KR" altLang="en-US"/>
              <a:t>헬스장 정보</a:t>
            </a:r>
            <a:r>
              <a:rPr lang="en-US" altLang="ko-KR"/>
              <a:t>)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C4E93B88-4E38-4B46-8BDC-BEA9E224CCBA}"/>
              </a:ext>
            </a:extLst>
          </p:cNvPr>
          <p:cNvGrpSpPr/>
          <p:nvPr/>
        </p:nvGrpSpPr>
        <p:grpSpPr>
          <a:xfrm>
            <a:off x="4163372" y="1793748"/>
            <a:ext cx="6286916" cy="653224"/>
            <a:chOff x="4163372" y="1793748"/>
            <a:chExt cx="6286916" cy="653224"/>
          </a:xfrm>
        </p:grpSpPr>
        <p:sp>
          <p:nvSpPr>
            <p:cNvPr id="5" name="타원 4"/>
            <p:cNvSpPr/>
            <p:nvPr/>
          </p:nvSpPr>
          <p:spPr>
            <a:xfrm>
              <a:off x="4163372" y="1793748"/>
              <a:ext cx="266700" cy="2571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rgbClr val="FC424B"/>
                  </a:solidFill>
                </a:rPr>
                <a:t>1</a:t>
              </a:r>
              <a:endParaRPr lang="ko-KR" altLang="en-US" sz="1050" b="1" dirty="0">
                <a:solidFill>
                  <a:srgbClr val="FC424B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="" xmlns:a16="http://schemas.microsoft.com/office/drawing/2014/main" id="{49AF2B2A-DE07-4938-A1D2-4F58E63B73E3}"/>
                </a:ext>
              </a:extLst>
            </p:cNvPr>
            <p:cNvSpPr/>
            <p:nvPr/>
          </p:nvSpPr>
          <p:spPr>
            <a:xfrm>
              <a:off x="8196145" y="2077640"/>
              <a:ext cx="22541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/>
                <a:t>헬스장 이름 입력</a:t>
              </a:r>
              <a:endParaRPr lang="en-US" altLang="ko-KR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8CB901F0-08A3-41A3-A414-31FEF2014171}"/>
              </a:ext>
            </a:extLst>
          </p:cNvPr>
          <p:cNvGrpSpPr/>
          <p:nvPr/>
        </p:nvGrpSpPr>
        <p:grpSpPr>
          <a:xfrm>
            <a:off x="4163372" y="2119975"/>
            <a:ext cx="6193942" cy="862114"/>
            <a:chOff x="4163372" y="2119975"/>
            <a:chExt cx="6193942" cy="862114"/>
          </a:xfrm>
        </p:grpSpPr>
        <p:sp>
          <p:nvSpPr>
            <p:cNvPr id="6" name="타원 5"/>
            <p:cNvSpPr/>
            <p:nvPr/>
          </p:nvSpPr>
          <p:spPr>
            <a:xfrm>
              <a:off x="4163372" y="2119975"/>
              <a:ext cx="266700" cy="2571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rgbClr val="FC424B"/>
                  </a:solidFill>
                </a:rPr>
                <a:t>2</a:t>
              </a:r>
              <a:endParaRPr lang="ko-KR" altLang="en-US" sz="1050" b="1" dirty="0">
                <a:solidFill>
                  <a:srgbClr val="FC424B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1409F657-ECAB-40FA-BF81-2F2BC8D493B2}"/>
                </a:ext>
              </a:extLst>
            </p:cNvPr>
            <p:cNvSpPr/>
            <p:nvPr/>
          </p:nvSpPr>
          <p:spPr>
            <a:xfrm>
              <a:off x="8196145" y="2612757"/>
              <a:ext cx="21611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ko-KR" altLang="en-US" dirty="0"/>
                <a:t>헬스장 운영시간</a:t>
              </a:r>
              <a:endParaRPr lang="en-US" altLang="ko-KR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D5DBA63E-749B-4E3E-BE8C-AA00E17E96BD}"/>
              </a:ext>
            </a:extLst>
          </p:cNvPr>
          <p:cNvGrpSpPr/>
          <p:nvPr/>
        </p:nvGrpSpPr>
        <p:grpSpPr>
          <a:xfrm>
            <a:off x="4163372" y="2480298"/>
            <a:ext cx="5754719" cy="1071251"/>
            <a:chOff x="4163372" y="2480298"/>
            <a:chExt cx="5754719" cy="1071251"/>
          </a:xfrm>
        </p:grpSpPr>
        <p:sp>
          <p:nvSpPr>
            <p:cNvPr id="7" name="타원 6"/>
            <p:cNvSpPr/>
            <p:nvPr/>
          </p:nvSpPr>
          <p:spPr>
            <a:xfrm>
              <a:off x="4163372" y="2480298"/>
              <a:ext cx="266700" cy="2571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rgbClr val="FC424B"/>
                  </a:solidFill>
                </a:rPr>
                <a:t>3</a:t>
              </a:r>
              <a:endParaRPr lang="ko-KR" altLang="en-US" sz="1050" b="1" dirty="0">
                <a:solidFill>
                  <a:srgbClr val="FC424B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D2128047-1B2D-445E-8B28-088FA5F3F9E2}"/>
                </a:ext>
              </a:extLst>
            </p:cNvPr>
            <p:cNvSpPr/>
            <p:nvPr/>
          </p:nvSpPr>
          <p:spPr>
            <a:xfrm>
              <a:off x="8196145" y="3182217"/>
              <a:ext cx="17219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ko-KR" altLang="en-US" dirty="0"/>
                <a:t>헬스장 번호</a:t>
              </a:r>
              <a:endParaRPr lang="en-US" altLang="ko-KR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9FDB7763-DD41-4668-9FB1-BA68520FE788}"/>
              </a:ext>
            </a:extLst>
          </p:cNvPr>
          <p:cNvGrpSpPr/>
          <p:nvPr/>
        </p:nvGrpSpPr>
        <p:grpSpPr>
          <a:xfrm>
            <a:off x="4163372" y="2806526"/>
            <a:ext cx="6506527" cy="1283840"/>
            <a:chOff x="4163372" y="2806526"/>
            <a:chExt cx="6506527" cy="1283840"/>
          </a:xfrm>
        </p:grpSpPr>
        <p:sp>
          <p:nvSpPr>
            <p:cNvPr id="8" name="타원 7"/>
            <p:cNvSpPr/>
            <p:nvPr/>
          </p:nvSpPr>
          <p:spPr>
            <a:xfrm>
              <a:off x="4163372" y="2806526"/>
              <a:ext cx="266700" cy="2571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rgbClr val="FC424B"/>
                  </a:solidFill>
                </a:rPr>
                <a:t>4</a:t>
              </a:r>
              <a:endParaRPr lang="ko-KR" altLang="en-US" sz="1050" b="1" dirty="0">
                <a:solidFill>
                  <a:srgbClr val="FC424B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9BE809A3-E932-4AE9-9BFB-C64A18737E00}"/>
                </a:ext>
              </a:extLst>
            </p:cNvPr>
            <p:cNvSpPr/>
            <p:nvPr/>
          </p:nvSpPr>
          <p:spPr>
            <a:xfrm>
              <a:off x="8196145" y="3721034"/>
              <a:ext cx="2473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ko-KR" altLang="en-US" dirty="0"/>
                <a:t>사업자 핸드폰 번호</a:t>
              </a:r>
              <a:endParaRPr lang="en-US" altLang="ko-KR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996C481-8224-4C30-B404-00DB2B6222FE}"/>
              </a:ext>
            </a:extLst>
          </p:cNvPr>
          <p:cNvGrpSpPr/>
          <p:nvPr/>
        </p:nvGrpSpPr>
        <p:grpSpPr>
          <a:xfrm>
            <a:off x="4163372" y="3132010"/>
            <a:ext cx="5315496" cy="1509741"/>
            <a:chOff x="4163372" y="3132010"/>
            <a:chExt cx="5315496" cy="1509741"/>
          </a:xfrm>
        </p:grpSpPr>
        <p:sp>
          <p:nvSpPr>
            <p:cNvPr id="9" name="타원 8"/>
            <p:cNvSpPr/>
            <p:nvPr/>
          </p:nvSpPr>
          <p:spPr>
            <a:xfrm>
              <a:off x="4163372" y="3132010"/>
              <a:ext cx="266700" cy="2571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rgbClr val="FC424B"/>
                  </a:solidFill>
                </a:rPr>
                <a:t>5</a:t>
              </a:r>
              <a:endParaRPr lang="ko-KR" altLang="en-US" sz="1050" b="1" dirty="0">
                <a:solidFill>
                  <a:srgbClr val="FC424B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74A046F6-EC01-42F9-8CFC-4314775B5A36}"/>
                </a:ext>
              </a:extLst>
            </p:cNvPr>
            <p:cNvSpPr/>
            <p:nvPr/>
          </p:nvSpPr>
          <p:spPr>
            <a:xfrm>
              <a:off x="8196145" y="4272419"/>
              <a:ext cx="12827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+mj-lt"/>
                <a:buAutoNum type="arabicPeriod" startAt="5"/>
              </a:pPr>
              <a:r>
                <a:rPr lang="ko-KR" altLang="en-US" dirty="0"/>
                <a:t>월 회비</a:t>
              </a:r>
              <a:endParaRPr lang="en-US" altLang="ko-KR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45FA7136-6B83-470D-ACEC-1861D7547086}"/>
              </a:ext>
            </a:extLst>
          </p:cNvPr>
          <p:cNvGrpSpPr/>
          <p:nvPr/>
        </p:nvGrpSpPr>
        <p:grpSpPr>
          <a:xfrm>
            <a:off x="4163372" y="3480127"/>
            <a:ext cx="7604585" cy="1710497"/>
            <a:chOff x="4163372" y="3480127"/>
            <a:chExt cx="7604585" cy="1710497"/>
          </a:xfrm>
        </p:grpSpPr>
        <p:sp>
          <p:nvSpPr>
            <p:cNvPr id="10" name="타원 9"/>
            <p:cNvSpPr/>
            <p:nvPr/>
          </p:nvSpPr>
          <p:spPr>
            <a:xfrm>
              <a:off x="4163372" y="3480127"/>
              <a:ext cx="266700" cy="2571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rgbClr val="FC424B"/>
                  </a:solidFill>
                </a:rPr>
                <a:t>6</a:t>
              </a:r>
              <a:endParaRPr lang="ko-KR" altLang="en-US" sz="1050" b="1" dirty="0">
                <a:solidFill>
                  <a:srgbClr val="FC424B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DE54E134-90A6-4364-82E4-944A40A16D54}"/>
                </a:ext>
              </a:extLst>
            </p:cNvPr>
            <p:cNvSpPr/>
            <p:nvPr/>
          </p:nvSpPr>
          <p:spPr>
            <a:xfrm>
              <a:off x="8196145" y="4821292"/>
              <a:ext cx="3571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+mj-lt"/>
                <a:buAutoNum type="arabicPeriod" startAt="6"/>
              </a:pPr>
              <a:r>
                <a:rPr lang="ko-KR" altLang="en-US" dirty="0"/>
                <a:t>헬스장에서 운영하는 프로그램</a:t>
              </a:r>
              <a:endParaRPr lang="en-US" altLang="ko-KR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BDD412F9-5070-423E-9D2F-4D64D8BF528D}"/>
              </a:ext>
            </a:extLst>
          </p:cNvPr>
          <p:cNvGrpSpPr/>
          <p:nvPr/>
        </p:nvGrpSpPr>
        <p:grpSpPr>
          <a:xfrm>
            <a:off x="7128199" y="3968904"/>
            <a:ext cx="3565746" cy="1773105"/>
            <a:chOff x="7128199" y="3968904"/>
            <a:chExt cx="3565746" cy="1773105"/>
          </a:xfrm>
        </p:grpSpPr>
        <p:sp>
          <p:nvSpPr>
            <p:cNvPr id="11" name="타원 10"/>
            <p:cNvSpPr/>
            <p:nvPr/>
          </p:nvSpPr>
          <p:spPr>
            <a:xfrm>
              <a:off x="7128199" y="3968904"/>
              <a:ext cx="266700" cy="25717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rgbClr val="FC424B"/>
                  </a:solidFill>
                </a:rPr>
                <a:t>7</a:t>
              </a:r>
              <a:endParaRPr lang="ko-KR" altLang="en-US" sz="1050" b="1" dirty="0">
                <a:solidFill>
                  <a:srgbClr val="FC424B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4852CD03-CA19-44E2-88E9-A0DD6D0B6F99}"/>
                </a:ext>
              </a:extLst>
            </p:cNvPr>
            <p:cNvSpPr/>
            <p:nvPr/>
          </p:nvSpPr>
          <p:spPr>
            <a:xfrm>
              <a:off x="8196145" y="5372677"/>
              <a:ext cx="24978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7,  </a:t>
              </a:r>
              <a:r>
                <a:rPr lang="ko-KR" altLang="en-US" dirty="0"/>
                <a:t>헬스장에 대한 설명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749647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45" y="1249567"/>
            <a:ext cx="5811019" cy="421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6000980"/>
            <a:ext cx="12192000" cy="3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업로드 버튼이나 드래그</a:t>
            </a:r>
            <a:r>
              <a:rPr lang="en-US" altLang="ko-KR" dirty="0"/>
              <a:t>&amp;</a:t>
            </a:r>
            <a:r>
              <a:rPr lang="ko-KR" altLang="en-US" dirty="0"/>
              <a:t>드롭을 통한 이미지 업로드시 오른쪽화면과 같은 방식으로 이미지가 업로드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1CA5DB98-0102-4F99-8A53-2F85F3699C99}"/>
              </a:ext>
            </a:extLst>
          </p:cNvPr>
          <p:cNvGrpSpPr/>
          <p:nvPr/>
        </p:nvGrpSpPr>
        <p:grpSpPr>
          <a:xfrm>
            <a:off x="5998564" y="1249567"/>
            <a:ext cx="6005890" cy="4201250"/>
            <a:chOff x="5998564" y="1249567"/>
            <a:chExt cx="6005890" cy="420125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3436" y="1249567"/>
              <a:ext cx="5811018" cy="4201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직선 화살표 연결선 15"/>
            <p:cNvCxnSpPr>
              <a:stCxn id="13" idx="3"/>
              <a:endCxn id="14" idx="1"/>
            </p:cNvCxnSpPr>
            <p:nvPr/>
          </p:nvCxnSpPr>
          <p:spPr>
            <a:xfrm flipV="1">
              <a:off x="5998564" y="3350192"/>
              <a:ext cx="194872" cy="5259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3"/>
          <p:cNvSpPr txBox="1">
            <a:spLocks/>
          </p:cNvSpPr>
          <p:nvPr/>
        </p:nvSpPr>
        <p:spPr>
          <a:xfrm>
            <a:off x="208721" y="1"/>
            <a:ext cx="8288508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 dirty="0"/>
              <a:t>사업자 헬스장 등록 </a:t>
            </a:r>
            <a:r>
              <a:rPr lang="en-US" altLang="ko-KR" dirty="0"/>
              <a:t>– </a:t>
            </a:r>
            <a:r>
              <a:rPr lang="ko-KR" altLang="en-US" dirty="0"/>
              <a:t>헬스장 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6850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6A42BC80-6A4F-49C9-A113-B6B448E87E29}"/>
              </a:ext>
            </a:extLst>
          </p:cNvPr>
          <p:cNvGrpSpPr/>
          <p:nvPr/>
        </p:nvGrpSpPr>
        <p:grpSpPr>
          <a:xfrm>
            <a:off x="298331" y="1347815"/>
            <a:ext cx="11595338" cy="4956591"/>
            <a:chOff x="415082" y="1077085"/>
            <a:chExt cx="11595338" cy="495659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82" y="1077085"/>
              <a:ext cx="4711553" cy="2157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311" y="1077085"/>
              <a:ext cx="6389109" cy="4428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82" y="3848413"/>
              <a:ext cx="4766480" cy="2185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화살표 연결선 6"/>
            <p:cNvCxnSpPr>
              <a:stCxn id="4" idx="3"/>
            </p:cNvCxnSpPr>
            <p:nvPr/>
          </p:nvCxnSpPr>
          <p:spPr>
            <a:xfrm flipV="1">
              <a:off x="5126635" y="2155782"/>
              <a:ext cx="494676" cy="1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>
              <a:endCxn id="6" idx="3"/>
            </p:cNvCxnSpPr>
            <p:nvPr/>
          </p:nvCxnSpPr>
          <p:spPr>
            <a:xfrm flipH="1">
              <a:off x="5181562" y="4941044"/>
              <a:ext cx="439749" cy="1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제목 3"/>
          <p:cNvSpPr txBox="1">
            <a:spLocks/>
          </p:cNvSpPr>
          <p:nvPr/>
        </p:nvSpPr>
        <p:spPr>
          <a:xfrm>
            <a:off x="208721" y="1"/>
            <a:ext cx="7941748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/>
              <a:t>사업자 헬스장 등록 </a:t>
            </a:r>
            <a:r>
              <a:rPr lang="en-US" altLang="ko-KR"/>
              <a:t>– </a:t>
            </a:r>
            <a:r>
              <a:rPr lang="ko-KR" altLang="en-US"/>
              <a:t>헬스장 일정</a:t>
            </a:r>
            <a:r>
              <a:rPr lang="en-US" altLang="ko-KR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5741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83473C00-8613-4949-9251-972C868005A4}"/>
              </a:ext>
            </a:extLst>
          </p:cNvPr>
          <p:cNvGrpSpPr/>
          <p:nvPr/>
        </p:nvGrpSpPr>
        <p:grpSpPr>
          <a:xfrm>
            <a:off x="222459" y="1358809"/>
            <a:ext cx="11747081" cy="4494000"/>
            <a:chOff x="250191" y="1080028"/>
            <a:chExt cx="11747081" cy="44940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91" y="1898988"/>
              <a:ext cx="5736457" cy="3197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815" y="1898988"/>
              <a:ext cx="5736457" cy="3197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" name="직선 화살표 연결선 10"/>
            <p:cNvCxnSpPr>
              <a:stCxn id="9" idx="3"/>
              <a:endCxn id="10" idx="1"/>
            </p:cNvCxnSpPr>
            <p:nvPr/>
          </p:nvCxnSpPr>
          <p:spPr>
            <a:xfrm>
              <a:off x="5986648" y="3497822"/>
              <a:ext cx="274167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60815" y="5235474"/>
              <a:ext cx="5736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검색 주소가 아닌 지번주소나 도로명주소가 </a:t>
              </a:r>
              <a:r>
                <a:rPr lang="en-US" altLang="ko-KR" sz="1600" dirty="0">
                  <a:latin typeface="+mn-ea"/>
                </a:rPr>
                <a:t>DB</a:t>
              </a:r>
              <a:r>
                <a:rPr lang="ko-KR" altLang="en-US" sz="1600" dirty="0">
                  <a:latin typeface="+mn-ea"/>
                </a:rPr>
                <a:t>에 입력</a:t>
              </a: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113" y="1080028"/>
              <a:ext cx="1852501" cy="627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4" name="직선 화살표 연결선 13"/>
            <p:cNvCxnSpPr/>
            <p:nvPr/>
          </p:nvCxnSpPr>
          <p:spPr>
            <a:xfrm>
              <a:off x="9190363" y="1689062"/>
              <a:ext cx="1" cy="1323961"/>
            </a:xfrm>
            <a:prstGeom prst="straightConnector1">
              <a:avLst/>
            </a:prstGeom>
            <a:ln w="28575">
              <a:solidFill>
                <a:srgbClr val="FC424B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제목 3"/>
          <p:cNvSpPr txBox="1">
            <a:spLocks/>
          </p:cNvSpPr>
          <p:nvPr/>
        </p:nvSpPr>
        <p:spPr>
          <a:xfrm>
            <a:off x="208720" y="1"/>
            <a:ext cx="7677979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/>
              <a:t>사업자 헬스장 등록 </a:t>
            </a:r>
            <a:r>
              <a:rPr lang="en-US" altLang="ko-KR"/>
              <a:t>– </a:t>
            </a:r>
            <a:r>
              <a:rPr lang="ko-KR" altLang="en-US"/>
              <a:t>헬스장 위치</a:t>
            </a:r>
            <a:r>
              <a:rPr lang="en-US" altLang="ko-KR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0804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 dirty="0"/>
              <a:t>사업자 헬스장 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28" y="1229437"/>
            <a:ext cx="475297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9D31380D-FE71-4FA0-8032-13A563D0DB01}"/>
              </a:ext>
            </a:extLst>
          </p:cNvPr>
          <p:cNvGrpSpPr/>
          <p:nvPr/>
        </p:nvGrpSpPr>
        <p:grpSpPr>
          <a:xfrm>
            <a:off x="5766722" y="1725205"/>
            <a:ext cx="5198908" cy="307777"/>
            <a:chOff x="5766722" y="1725205"/>
            <a:chExt cx="5198908" cy="307777"/>
          </a:xfrm>
        </p:grpSpPr>
        <p:sp>
          <p:nvSpPr>
            <p:cNvPr id="7" name="TextBox 6"/>
            <p:cNvSpPr txBox="1"/>
            <p:nvPr/>
          </p:nvSpPr>
          <p:spPr>
            <a:xfrm>
              <a:off x="7257757" y="1725205"/>
              <a:ext cx="37078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C424B"/>
                  </a:solidFill>
                </a:rPr>
                <a:t> 자신이 등록한 헬스장의 </a:t>
              </a:r>
              <a:r>
                <a:rPr lang="ko-KR" altLang="en-US" sz="1400" dirty="0" err="1">
                  <a:solidFill>
                    <a:srgbClr val="FC424B"/>
                  </a:solidFill>
                </a:rPr>
                <a:t>이름별</a:t>
              </a:r>
              <a:r>
                <a:rPr lang="ko-KR" altLang="en-US" sz="1400" dirty="0">
                  <a:solidFill>
                    <a:srgbClr val="FC424B"/>
                  </a:solidFill>
                </a:rPr>
                <a:t> 검색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ED148D91-F6A1-40C2-A534-A7AE59E1918A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22" y="1880711"/>
              <a:ext cx="1491035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17C170A1-B141-46A0-9BE0-13B69094C0B9}"/>
              </a:ext>
            </a:extLst>
          </p:cNvPr>
          <p:cNvGrpSpPr/>
          <p:nvPr/>
        </p:nvGrpSpPr>
        <p:grpSpPr>
          <a:xfrm>
            <a:off x="5705173" y="4084511"/>
            <a:ext cx="5637404" cy="597599"/>
            <a:chOff x="5705173" y="4084511"/>
            <a:chExt cx="5637404" cy="597599"/>
          </a:xfrm>
        </p:grpSpPr>
        <p:sp>
          <p:nvSpPr>
            <p:cNvPr id="15" name="TextBox 14"/>
            <p:cNvSpPr txBox="1"/>
            <p:nvPr/>
          </p:nvSpPr>
          <p:spPr>
            <a:xfrm>
              <a:off x="7257757" y="4084511"/>
              <a:ext cx="4084820" cy="597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C424B"/>
                  </a:solidFill>
                </a:rPr>
                <a:t> 자신이 등록한 헬스장의 상세 정보 확인</a:t>
              </a:r>
              <a:endParaRPr lang="en-US" altLang="ko-KR" sz="1400" dirty="0">
                <a:solidFill>
                  <a:srgbClr val="FC424B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FC424B"/>
                  </a:solidFill>
                </a:rPr>
                <a:t> 등록된 헬스장 정보 수정 및 삭제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2C482BE9-0DB7-4BC0-85D3-4972AD8BABFD}"/>
                </a:ext>
              </a:extLst>
            </p:cNvPr>
            <p:cNvCxnSpPr>
              <a:cxnSpLocks/>
            </p:cNvCxnSpPr>
            <p:nvPr/>
          </p:nvCxnSpPr>
          <p:spPr>
            <a:xfrm>
              <a:off x="5705173" y="4383311"/>
              <a:ext cx="1491035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36CAB699-4A45-48C4-8302-35994CC886AF}"/>
              </a:ext>
            </a:extLst>
          </p:cNvPr>
          <p:cNvGrpSpPr/>
          <p:nvPr/>
        </p:nvGrpSpPr>
        <p:grpSpPr>
          <a:xfrm>
            <a:off x="4093148" y="2442999"/>
            <a:ext cx="7249429" cy="1816766"/>
            <a:chOff x="4093148" y="2442999"/>
            <a:chExt cx="7249429" cy="1816766"/>
          </a:xfrm>
        </p:grpSpPr>
        <p:sp>
          <p:nvSpPr>
            <p:cNvPr id="11" name="TextBox 10"/>
            <p:cNvSpPr txBox="1"/>
            <p:nvPr/>
          </p:nvSpPr>
          <p:spPr>
            <a:xfrm>
              <a:off x="8157166" y="3136603"/>
              <a:ext cx="3185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C424B"/>
                  </a:solidFill>
                </a:rPr>
                <a:t> 관리자의 승인 후</a:t>
              </a:r>
              <a:r>
                <a:rPr lang="en-US" altLang="ko-KR" sz="1400" dirty="0">
                  <a:solidFill>
                    <a:srgbClr val="FC424B"/>
                  </a:solidFill>
                </a:rPr>
                <a:t>,</a:t>
              </a:r>
              <a:r>
                <a:rPr lang="ko-KR" altLang="en-US" sz="1400" dirty="0">
                  <a:solidFill>
                    <a:srgbClr val="FC424B"/>
                  </a:solidFill>
                </a:rPr>
                <a:t> 지도에 표시됨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88A970A9-4179-4630-A19D-4333DB2370E2}"/>
                </a:ext>
              </a:extLst>
            </p:cNvPr>
            <p:cNvCxnSpPr>
              <a:cxnSpLocks/>
            </p:cNvCxnSpPr>
            <p:nvPr/>
          </p:nvCxnSpPr>
          <p:spPr>
            <a:xfrm>
              <a:off x="6230679" y="3290492"/>
              <a:ext cx="1863420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2E604A38-795E-4646-A088-D80913C067D2}"/>
                </a:ext>
              </a:extLst>
            </p:cNvPr>
            <p:cNvCxnSpPr>
              <a:cxnSpLocks/>
            </p:cNvCxnSpPr>
            <p:nvPr/>
          </p:nvCxnSpPr>
          <p:spPr>
            <a:xfrm>
              <a:off x="4093148" y="2442999"/>
              <a:ext cx="2137531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92455723-D5A7-4946-B29A-F6B3836D3D51}"/>
                </a:ext>
              </a:extLst>
            </p:cNvPr>
            <p:cNvCxnSpPr>
              <a:cxnSpLocks/>
            </p:cNvCxnSpPr>
            <p:nvPr/>
          </p:nvCxnSpPr>
          <p:spPr>
            <a:xfrm>
              <a:off x="4093148" y="3803696"/>
              <a:ext cx="2137531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091D868E-889A-4FC6-8AA2-44733D94D770}"/>
                </a:ext>
              </a:extLst>
            </p:cNvPr>
            <p:cNvCxnSpPr>
              <a:cxnSpLocks/>
            </p:cNvCxnSpPr>
            <p:nvPr/>
          </p:nvCxnSpPr>
          <p:spPr>
            <a:xfrm>
              <a:off x="6230679" y="2442999"/>
              <a:ext cx="0" cy="1360697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1FE05D60-463C-49E4-AF74-802D02FEFAA4}"/>
                </a:ext>
              </a:extLst>
            </p:cNvPr>
            <p:cNvCxnSpPr>
              <a:cxnSpLocks/>
            </p:cNvCxnSpPr>
            <p:nvPr/>
          </p:nvCxnSpPr>
          <p:spPr>
            <a:xfrm>
              <a:off x="4093148" y="3791662"/>
              <a:ext cx="0" cy="468103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10D3202B-01D0-4767-BEEE-9EF8D4930DE4}"/>
              </a:ext>
            </a:extLst>
          </p:cNvPr>
          <p:cNvGrpSpPr/>
          <p:nvPr/>
        </p:nvGrpSpPr>
        <p:grpSpPr>
          <a:xfrm>
            <a:off x="5900681" y="5932714"/>
            <a:ext cx="5776677" cy="307777"/>
            <a:chOff x="5900681" y="5932714"/>
            <a:chExt cx="5776677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8157166" y="5932714"/>
              <a:ext cx="3520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C424B"/>
                  </a:solidFill>
                </a:rPr>
                <a:t> 헬스장 등록 페이지로 이동</a:t>
              </a: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D9B32D6C-2D43-45D8-8C79-79B8827B1585}"/>
                </a:ext>
              </a:extLst>
            </p:cNvPr>
            <p:cNvCxnSpPr>
              <a:cxnSpLocks/>
            </p:cNvCxnSpPr>
            <p:nvPr/>
          </p:nvCxnSpPr>
          <p:spPr>
            <a:xfrm>
              <a:off x="5900681" y="6092046"/>
              <a:ext cx="2256485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6941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0" y="1"/>
            <a:ext cx="8253227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 dirty="0"/>
              <a:t>사업자 </a:t>
            </a:r>
            <a:r>
              <a:rPr lang="ko-KR" altLang="en-US"/>
              <a:t>헬스장 상세보기 </a:t>
            </a:r>
            <a:r>
              <a:rPr lang="en-US" altLang="ko-KR"/>
              <a:t>- </a:t>
            </a:r>
            <a:r>
              <a:rPr lang="ko-KR" altLang="en-US"/>
              <a:t>정보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1"/>
          <a:stretch/>
        </p:blipFill>
        <p:spPr bwMode="auto">
          <a:xfrm>
            <a:off x="485931" y="1224398"/>
            <a:ext cx="7391400" cy="507887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D166D8A5-49F7-45CD-A408-98045DB863C3}"/>
              </a:ext>
            </a:extLst>
          </p:cNvPr>
          <p:cNvGrpSpPr/>
          <p:nvPr/>
        </p:nvGrpSpPr>
        <p:grpSpPr>
          <a:xfrm>
            <a:off x="485932" y="1825779"/>
            <a:ext cx="11243872" cy="338554"/>
            <a:chOff x="485932" y="1825779"/>
            <a:chExt cx="11243872" cy="338554"/>
          </a:xfrm>
        </p:grpSpPr>
        <p:sp>
          <p:nvSpPr>
            <p:cNvPr id="5" name="직사각형 4"/>
            <p:cNvSpPr/>
            <p:nvPr/>
          </p:nvSpPr>
          <p:spPr>
            <a:xfrm>
              <a:off x="485932" y="1863360"/>
              <a:ext cx="7391400" cy="267162"/>
            </a:xfrm>
            <a:prstGeom prst="rect">
              <a:avLst/>
            </a:prstGeom>
            <a:noFill/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61948" y="1825779"/>
              <a:ext cx="3267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C424B"/>
                  </a:solidFill>
                </a:rPr>
                <a:t> 각각의 탭을 통해 스크롤 이동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69E7259E-169E-4BBC-97AC-E2AE8B2D7AEF}"/>
                </a:ext>
              </a:extLst>
            </p:cNvPr>
            <p:cNvCxnSpPr>
              <a:cxnSpLocks/>
            </p:cNvCxnSpPr>
            <p:nvPr/>
          </p:nvCxnSpPr>
          <p:spPr>
            <a:xfrm>
              <a:off x="7523679" y="1995056"/>
              <a:ext cx="938268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BD862168-6FA0-46F0-8696-99AB6A6E9346}"/>
              </a:ext>
            </a:extLst>
          </p:cNvPr>
          <p:cNvGrpSpPr/>
          <p:nvPr/>
        </p:nvGrpSpPr>
        <p:grpSpPr>
          <a:xfrm>
            <a:off x="614597" y="3208509"/>
            <a:ext cx="10787068" cy="1327934"/>
            <a:chOff x="614597" y="3208509"/>
            <a:chExt cx="10787068" cy="1327934"/>
          </a:xfrm>
        </p:grpSpPr>
        <p:sp>
          <p:nvSpPr>
            <p:cNvPr id="8" name="타원 7"/>
            <p:cNvSpPr/>
            <p:nvPr/>
          </p:nvSpPr>
          <p:spPr>
            <a:xfrm>
              <a:off x="614597" y="4161689"/>
              <a:ext cx="389744" cy="374754"/>
            </a:xfrm>
            <a:prstGeom prst="ellipse">
              <a:avLst/>
            </a:prstGeom>
            <a:noFill/>
            <a:ln w="381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3791887" y="4126712"/>
              <a:ext cx="389744" cy="374754"/>
            </a:xfrm>
            <a:prstGeom prst="ellipse">
              <a:avLst/>
            </a:prstGeom>
            <a:noFill/>
            <a:ln w="381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33809" y="3208509"/>
              <a:ext cx="3267856" cy="669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C424B"/>
                  </a:solidFill>
                </a:rPr>
                <a:t> 좌</a:t>
              </a:r>
              <a:r>
                <a:rPr lang="en-US" altLang="ko-KR" sz="1600" dirty="0">
                  <a:solidFill>
                    <a:srgbClr val="FC424B"/>
                  </a:solidFill>
                </a:rPr>
                <a:t>,</a:t>
              </a:r>
              <a:r>
                <a:rPr lang="ko-KR" altLang="en-US" sz="1600" dirty="0">
                  <a:solidFill>
                    <a:srgbClr val="FC424B"/>
                  </a:solidFill>
                </a:rPr>
                <a:t>우 화살표 클릭 시</a:t>
              </a:r>
              <a:r>
                <a:rPr lang="en-US" altLang="ko-KR" sz="1600" dirty="0">
                  <a:solidFill>
                    <a:srgbClr val="FC424B"/>
                  </a:solidFill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FC424B"/>
                  </a:solidFill>
                </a:rPr>
                <a:t> 등록된 이미지를 볼 수 있음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D4F0CF63-A1D3-4D48-B69A-D838B01FABE7}"/>
                </a:ext>
              </a:extLst>
            </p:cNvPr>
            <p:cNvCxnSpPr>
              <a:cxnSpLocks/>
            </p:cNvCxnSpPr>
            <p:nvPr/>
          </p:nvCxnSpPr>
          <p:spPr>
            <a:xfrm>
              <a:off x="6222380" y="3543345"/>
              <a:ext cx="1911429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24554FD5-8659-441E-B575-26CED6778BDA}"/>
                </a:ext>
              </a:extLst>
            </p:cNvPr>
            <p:cNvCxnSpPr>
              <a:cxnSpLocks/>
            </p:cNvCxnSpPr>
            <p:nvPr/>
          </p:nvCxnSpPr>
          <p:spPr>
            <a:xfrm>
              <a:off x="4181631" y="4274881"/>
              <a:ext cx="2040749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9317DF55-D158-4B43-89E2-1DFD07198975}"/>
                </a:ext>
              </a:extLst>
            </p:cNvPr>
            <p:cNvCxnSpPr>
              <a:cxnSpLocks/>
            </p:cNvCxnSpPr>
            <p:nvPr/>
          </p:nvCxnSpPr>
          <p:spPr>
            <a:xfrm>
              <a:off x="6222380" y="3543345"/>
              <a:ext cx="0" cy="731536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F3FF9ECF-BE09-4549-9BE2-466703D679CC}"/>
              </a:ext>
            </a:extLst>
          </p:cNvPr>
          <p:cNvGrpSpPr/>
          <p:nvPr/>
        </p:nvGrpSpPr>
        <p:grpSpPr>
          <a:xfrm>
            <a:off x="7683189" y="5425892"/>
            <a:ext cx="4282070" cy="338554"/>
            <a:chOff x="7683189" y="5425892"/>
            <a:chExt cx="4282070" cy="338554"/>
          </a:xfrm>
        </p:grpSpPr>
        <p:sp>
          <p:nvSpPr>
            <p:cNvPr id="14" name="TextBox 13"/>
            <p:cNvSpPr txBox="1"/>
            <p:nvPr/>
          </p:nvSpPr>
          <p:spPr>
            <a:xfrm>
              <a:off x="9355873" y="5425892"/>
              <a:ext cx="2609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FC424B"/>
                  </a:solidFill>
                </a:rPr>
                <a:t> 헬스장 사업자에게 문의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F3B03BB7-BD2C-475A-8577-1A14D5E3CE3A}"/>
                </a:ext>
              </a:extLst>
            </p:cNvPr>
            <p:cNvCxnSpPr>
              <a:cxnSpLocks/>
            </p:cNvCxnSpPr>
            <p:nvPr/>
          </p:nvCxnSpPr>
          <p:spPr>
            <a:xfrm>
              <a:off x="7683189" y="5595169"/>
              <a:ext cx="1672684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005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 bwMode="auto">
          <a:xfrm>
            <a:off x="474065" y="1203013"/>
            <a:ext cx="7391400" cy="513088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84634" y="5272064"/>
            <a:ext cx="3488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C424B"/>
                </a:solidFill>
              </a:rPr>
              <a:t>헬스장 등록 시</a:t>
            </a:r>
            <a:r>
              <a:rPr lang="en-US" altLang="ko-KR" dirty="0">
                <a:solidFill>
                  <a:srgbClr val="FC424B"/>
                </a:solidFill>
              </a:rPr>
              <a:t>, </a:t>
            </a:r>
            <a:r>
              <a:rPr lang="ko-KR" altLang="en-US" dirty="0">
                <a:solidFill>
                  <a:srgbClr val="FC424B"/>
                </a:solidFill>
              </a:rPr>
              <a:t>입력한 일정과 </a:t>
            </a:r>
            <a:endParaRPr lang="en-US" altLang="ko-KR" dirty="0">
              <a:solidFill>
                <a:srgbClr val="FC424B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solidFill>
                  <a:srgbClr val="FC424B"/>
                </a:solidFill>
              </a:rPr>
              <a:t>수정 시</a:t>
            </a:r>
            <a:r>
              <a:rPr lang="en-US" altLang="ko-KR" dirty="0">
                <a:solidFill>
                  <a:srgbClr val="FC424B"/>
                </a:solidFill>
              </a:rPr>
              <a:t>, </a:t>
            </a:r>
            <a:r>
              <a:rPr lang="ko-KR" altLang="en-US" dirty="0">
                <a:solidFill>
                  <a:srgbClr val="FC424B"/>
                </a:solidFill>
              </a:rPr>
              <a:t>추가한 일정들이 </a:t>
            </a:r>
            <a:r>
              <a:rPr lang="ko-KR" altLang="en-US" dirty="0" err="1">
                <a:solidFill>
                  <a:srgbClr val="FC424B"/>
                </a:solidFill>
              </a:rPr>
              <a:t>보여짐</a:t>
            </a:r>
            <a:endParaRPr lang="ko-KR" altLang="en-US" dirty="0">
              <a:solidFill>
                <a:srgbClr val="FC424B"/>
              </a:solidFill>
            </a:endParaRPr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208720" y="1"/>
            <a:ext cx="8299659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 dirty="0"/>
              <a:t>사업자 헬스장 상세보기 </a:t>
            </a:r>
            <a:r>
              <a:rPr lang="en-US" altLang="ko-KR" dirty="0"/>
              <a:t>- </a:t>
            </a:r>
            <a:r>
              <a:rPr lang="ko-KR" altLang="en-US" dirty="0"/>
              <a:t>일정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07299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 bwMode="auto">
          <a:xfrm>
            <a:off x="568197" y="1765870"/>
            <a:ext cx="6565454" cy="44779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208721" y="1"/>
            <a:ext cx="4880114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3	   </a:t>
            </a:r>
            <a:r>
              <a:rPr lang="en-US" altLang="ko-KR" dirty="0"/>
              <a:t>Similar Site Analysis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805211" y="1311553"/>
            <a:ext cx="88378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805211" y="1302927"/>
            <a:ext cx="0" cy="348393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88991" y="1154597"/>
            <a:ext cx="706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특정 헬스장 홈페이지로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헬스장 홍보에 목적을 둔 외국 웹 페이지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6762252" y="3188291"/>
            <a:ext cx="606496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68748" y="3003625"/>
            <a:ext cx="4674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해당 웹 페이지의 헬스장은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하나의 브랜드이기 때문에</a:t>
            </a:r>
            <a:r>
              <a:rPr lang="en-US" altLang="ko-KR" dirty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다양한 헬스장 정보를 비교할 수 없음</a:t>
            </a: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6459005" y="6057951"/>
            <a:ext cx="909743" cy="1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68748" y="5665536"/>
            <a:ext cx="46740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운동 방법 등과 같은 헬스 정보 미 제공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헬스장 가격 및 </a:t>
            </a:r>
            <a:r>
              <a:rPr lang="ko-KR" altLang="en-US" dirty="0" err="1">
                <a:latin typeface="+mn-ea"/>
              </a:rPr>
              <a:t>홍보성</a:t>
            </a:r>
            <a:r>
              <a:rPr lang="ko-KR" altLang="en-US" dirty="0">
                <a:latin typeface="+mn-ea"/>
              </a:rPr>
              <a:t> 정보만 확인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98461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5"/>
          <a:stretch/>
        </p:blipFill>
        <p:spPr bwMode="auto">
          <a:xfrm>
            <a:off x="474065" y="1203013"/>
            <a:ext cx="7391400" cy="511515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208721" y="1"/>
            <a:ext cx="7866606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 dirty="0"/>
              <a:t>사업자 </a:t>
            </a:r>
            <a:r>
              <a:rPr lang="ko-KR" altLang="en-US"/>
              <a:t>헬스장 상세보기 </a:t>
            </a:r>
            <a:r>
              <a:rPr lang="en-US" altLang="ko-KR"/>
              <a:t>- </a:t>
            </a:r>
            <a:r>
              <a:rPr lang="ko-KR" altLang="en-US"/>
              <a:t>위치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CC23F29-9FE7-4C7E-A8A4-E871AB7D6A9B}"/>
              </a:ext>
            </a:extLst>
          </p:cNvPr>
          <p:cNvSpPr txBox="1"/>
          <p:nvPr/>
        </p:nvSpPr>
        <p:spPr>
          <a:xfrm>
            <a:off x="8084634" y="5256338"/>
            <a:ext cx="3488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C424B"/>
                </a:solidFill>
              </a:rPr>
              <a:t>헬스장의 간단한 정보 및</a:t>
            </a:r>
            <a:endParaRPr lang="en-US" altLang="ko-KR" dirty="0">
              <a:solidFill>
                <a:srgbClr val="FC424B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FC424B"/>
                </a:solidFill>
              </a:rPr>
              <a:t>DB</a:t>
            </a:r>
            <a:r>
              <a:rPr lang="ko-KR" altLang="en-US" dirty="0">
                <a:solidFill>
                  <a:srgbClr val="FC424B"/>
                </a:solidFill>
              </a:rPr>
              <a:t>에 등록된 주소를 보여줌</a:t>
            </a:r>
          </a:p>
        </p:txBody>
      </p:sp>
    </p:spTree>
    <p:extLst>
      <p:ext uri="{BB962C8B-B14F-4D97-AF65-F5344CB8AC3E}">
        <p14:creationId xmlns:p14="http://schemas.microsoft.com/office/powerpoint/2010/main" val="186875159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r="3181" b="4255"/>
          <a:stretch/>
        </p:blipFill>
        <p:spPr bwMode="auto">
          <a:xfrm>
            <a:off x="453636" y="1203013"/>
            <a:ext cx="7619277" cy="518003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제목 3"/>
          <p:cNvSpPr txBox="1">
            <a:spLocks/>
          </p:cNvSpPr>
          <p:nvPr/>
        </p:nvSpPr>
        <p:spPr>
          <a:xfrm>
            <a:off x="208721" y="1"/>
            <a:ext cx="7598848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 dirty="0"/>
              <a:t>사업자 </a:t>
            </a:r>
            <a:r>
              <a:rPr lang="ko-KR" altLang="en-US"/>
              <a:t>헬스장 상세보기 </a:t>
            </a:r>
            <a:r>
              <a:rPr lang="en-US" altLang="ko-KR"/>
              <a:t>- </a:t>
            </a:r>
            <a:r>
              <a:rPr lang="ko-KR" altLang="en-US"/>
              <a:t>한줄평</a:t>
            </a:r>
            <a:r>
              <a:rPr lang="en-US" altLang="ko-KR"/>
              <a:t>)</a:t>
            </a:r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55C29698-85C2-4AA4-A45C-C00AAF6E384F}"/>
              </a:ext>
            </a:extLst>
          </p:cNvPr>
          <p:cNvGrpSpPr/>
          <p:nvPr/>
        </p:nvGrpSpPr>
        <p:grpSpPr>
          <a:xfrm>
            <a:off x="596043" y="1704795"/>
            <a:ext cx="10285354" cy="1957772"/>
            <a:chOff x="596043" y="1704795"/>
            <a:chExt cx="10285354" cy="1957772"/>
          </a:xfrm>
        </p:grpSpPr>
        <p:sp>
          <p:nvSpPr>
            <p:cNvPr id="18" name="TextBox 17"/>
            <p:cNvSpPr txBox="1"/>
            <p:nvPr/>
          </p:nvSpPr>
          <p:spPr>
            <a:xfrm>
              <a:off x="8408020" y="1704795"/>
              <a:ext cx="2473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C424B"/>
                  </a:solidFill>
                </a:rPr>
                <a:t> 작성자 닉네임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96043" y="3422725"/>
              <a:ext cx="719528" cy="239842"/>
            </a:xfrm>
            <a:prstGeom prst="rect">
              <a:avLst/>
            </a:prstGeom>
            <a:noFill/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="" xmlns:a16="http://schemas.microsoft.com/office/drawing/2014/main" id="{F835CEE4-996A-466C-8130-3EBA9E484E64}"/>
                </a:ext>
              </a:extLst>
            </p:cNvPr>
            <p:cNvCxnSpPr>
              <a:cxnSpLocks/>
            </p:cNvCxnSpPr>
            <p:nvPr/>
          </p:nvCxnSpPr>
          <p:spPr>
            <a:xfrm>
              <a:off x="5062576" y="1883522"/>
              <a:ext cx="3345444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9D6DAD4A-8EA4-4CC3-BCCF-6E29B7011CCE}"/>
                </a:ext>
              </a:extLst>
            </p:cNvPr>
            <p:cNvCxnSpPr>
              <a:cxnSpLocks/>
            </p:cNvCxnSpPr>
            <p:nvPr/>
          </p:nvCxnSpPr>
          <p:spPr>
            <a:xfrm>
              <a:off x="1159650" y="3032979"/>
              <a:ext cx="3891852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="" xmlns:a16="http://schemas.microsoft.com/office/drawing/2014/main" id="{324BC05E-8FAE-43D4-82B8-8A8A76179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650" y="3032979"/>
              <a:ext cx="0" cy="389746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525A7BC8-D28C-48B9-BAFB-6E8A1BD73590}"/>
              </a:ext>
            </a:extLst>
          </p:cNvPr>
          <p:cNvCxnSpPr>
            <a:cxnSpLocks/>
          </p:cNvCxnSpPr>
          <p:nvPr/>
        </p:nvCxnSpPr>
        <p:spPr>
          <a:xfrm flipV="1">
            <a:off x="5062576" y="1883522"/>
            <a:ext cx="0" cy="1149457"/>
          </a:xfrm>
          <a:prstGeom prst="straightConnector1">
            <a:avLst/>
          </a:prstGeom>
          <a:ln w="19050">
            <a:solidFill>
              <a:srgbClr val="FC424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90542B9B-A2A3-4332-AE9E-8C4B4B6A3874}"/>
              </a:ext>
            </a:extLst>
          </p:cNvPr>
          <p:cNvGrpSpPr/>
          <p:nvPr/>
        </p:nvGrpSpPr>
        <p:grpSpPr>
          <a:xfrm>
            <a:off x="1767773" y="2595458"/>
            <a:ext cx="9243099" cy="1088586"/>
            <a:chOff x="1767773" y="2595458"/>
            <a:chExt cx="9243099" cy="1088586"/>
          </a:xfrm>
        </p:grpSpPr>
        <p:sp>
          <p:nvSpPr>
            <p:cNvPr id="7" name="TextBox 6"/>
            <p:cNvSpPr txBox="1"/>
            <p:nvPr/>
          </p:nvSpPr>
          <p:spPr>
            <a:xfrm>
              <a:off x="8943111" y="2595458"/>
              <a:ext cx="2067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C424B"/>
                  </a:solidFill>
                </a:rPr>
                <a:t> </a:t>
              </a:r>
              <a:r>
                <a:rPr lang="ko-KR" altLang="en-US" dirty="0" err="1">
                  <a:solidFill>
                    <a:srgbClr val="FC424B"/>
                  </a:solidFill>
                </a:rPr>
                <a:t>한줄평</a:t>
              </a:r>
              <a:r>
                <a:rPr lang="ko-KR" altLang="en-US" dirty="0">
                  <a:solidFill>
                    <a:srgbClr val="FC424B"/>
                  </a:solidFill>
                </a:rPr>
                <a:t> 내용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67773" y="3444202"/>
              <a:ext cx="1309141" cy="239842"/>
            </a:xfrm>
            <a:prstGeom prst="rect">
              <a:avLst/>
            </a:prstGeom>
            <a:noFill/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="" xmlns:a16="http://schemas.microsoft.com/office/drawing/2014/main" id="{C0EFBF32-13C1-4F2D-80CC-85395CD48D18}"/>
                </a:ext>
              </a:extLst>
            </p:cNvPr>
            <p:cNvCxnSpPr>
              <a:cxnSpLocks/>
            </p:cNvCxnSpPr>
            <p:nvPr/>
          </p:nvCxnSpPr>
          <p:spPr>
            <a:xfrm>
              <a:off x="3076914" y="3576614"/>
              <a:ext cx="2141857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="" xmlns:a16="http://schemas.microsoft.com/office/drawing/2014/main" id="{E3D159EB-A620-4947-A8A1-C2EB07C77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771" y="2782647"/>
              <a:ext cx="0" cy="805119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94CE20E-FB8E-4F24-8D79-142BEE8DC871}"/>
                </a:ext>
              </a:extLst>
            </p:cNvPr>
            <p:cNvCxnSpPr>
              <a:cxnSpLocks/>
            </p:cNvCxnSpPr>
            <p:nvPr/>
          </p:nvCxnSpPr>
          <p:spPr>
            <a:xfrm>
              <a:off x="5218771" y="2782647"/>
              <a:ext cx="3713266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CFB3D5EF-7A77-47DD-9C9E-9CE36774ABFB}"/>
              </a:ext>
            </a:extLst>
          </p:cNvPr>
          <p:cNvGrpSpPr/>
          <p:nvPr/>
        </p:nvGrpSpPr>
        <p:grpSpPr>
          <a:xfrm>
            <a:off x="5340429" y="3386521"/>
            <a:ext cx="5670443" cy="369332"/>
            <a:chOff x="5340429" y="3386521"/>
            <a:chExt cx="5670443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5340429" y="3422724"/>
              <a:ext cx="1896705" cy="301833"/>
            </a:xfrm>
            <a:prstGeom prst="rect">
              <a:avLst/>
            </a:prstGeom>
            <a:noFill/>
            <a:ln w="1905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023B611D-0FE3-4FFD-8073-3BC98F19E336}"/>
                </a:ext>
              </a:extLst>
            </p:cNvPr>
            <p:cNvCxnSpPr>
              <a:cxnSpLocks/>
            </p:cNvCxnSpPr>
            <p:nvPr/>
          </p:nvCxnSpPr>
          <p:spPr>
            <a:xfrm>
              <a:off x="7237134" y="3576614"/>
              <a:ext cx="1694903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DA0D6906-6FD3-4ED5-9793-BF8C8B9CD972}"/>
                </a:ext>
              </a:extLst>
            </p:cNvPr>
            <p:cNvSpPr txBox="1"/>
            <p:nvPr/>
          </p:nvSpPr>
          <p:spPr>
            <a:xfrm>
              <a:off x="8943111" y="3386521"/>
              <a:ext cx="2067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C424B"/>
                  </a:solidFill>
                </a:rPr>
                <a:t> </a:t>
              </a:r>
              <a:r>
                <a:rPr lang="ko-KR" altLang="en-US" dirty="0" err="1">
                  <a:solidFill>
                    <a:srgbClr val="FC424B"/>
                  </a:solidFill>
                </a:rPr>
                <a:t>별점</a:t>
              </a:r>
              <a:r>
                <a:rPr lang="ko-KR" altLang="en-US" dirty="0">
                  <a:solidFill>
                    <a:srgbClr val="FC424B"/>
                  </a:solidFill>
                </a:rPr>
                <a:t> 및 작성날짜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8AEEDE35-41C2-4EE1-9A24-9E6A1EF69A10}"/>
              </a:ext>
            </a:extLst>
          </p:cNvPr>
          <p:cNvGrpSpPr/>
          <p:nvPr/>
        </p:nvGrpSpPr>
        <p:grpSpPr>
          <a:xfrm>
            <a:off x="518592" y="4972473"/>
            <a:ext cx="11626983" cy="1051045"/>
            <a:chOff x="518592" y="4972473"/>
            <a:chExt cx="11626983" cy="1051045"/>
          </a:xfrm>
        </p:grpSpPr>
        <p:sp>
          <p:nvSpPr>
            <p:cNvPr id="30" name="TextBox 29"/>
            <p:cNvSpPr txBox="1"/>
            <p:nvPr/>
          </p:nvSpPr>
          <p:spPr>
            <a:xfrm>
              <a:off x="9004802" y="4972473"/>
              <a:ext cx="31407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C424B"/>
                  </a:solidFill>
                </a:rPr>
                <a:t> 0.5</a:t>
              </a:r>
              <a:r>
                <a:rPr lang="ko-KR" altLang="en-US" dirty="0">
                  <a:solidFill>
                    <a:srgbClr val="FC424B"/>
                  </a:solidFill>
                </a:rPr>
                <a:t>부터 </a:t>
              </a:r>
              <a:r>
                <a:rPr lang="en-US" altLang="ko-KR" dirty="0">
                  <a:solidFill>
                    <a:srgbClr val="FC424B"/>
                  </a:solidFill>
                </a:rPr>
                <a:t>5</a:t>
              </a:r>
              <a:r>
                <a:rPr lang="ko-KR" altLang="en-US" dirty="0">
                  <a:solidFill>
                    <a:srgbClr val="FC424B"/>
                  </a:solidFill>
                </a:rPr>
                <a:t>까지 </a:t>
              </a:r>
              <a:endParaRPr lang="en-US" altLang="ko-KR" dirty="0">
                <a:solidFill>
                  <a:srgbClr val="FC424B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FC424B"/>
                  </a:solidFill>
                </a:rPr>
                <a:t> 9</a:t>
              </a:r>
              <a:r>
                <a:rPr lang="ko-KR" altLang="en-US" dirty="0">
                  <a:solidFill>
                    <a:srgbClr val="FC424B"/>
                  </a:solidFill>
                </a:rPr>
                <a:t>단계로 </a:t>
              </a:r>
              <a:r>
                <a:rPr lang="ko-KR" altLang="en-US" dirty="0" err="1">
                  <a:solidFill>
                    <a:srgbClr val="FC424B"/>
                  </a:solidFill>
                </a:rPr>
                <a:t>별점</a:t>
              </a:r>
              <a:r>
                <a:rPr lang="ko-KR" altLang="en-US" dirty="0">
                  <a:solidFill>
                    <a:srgbClr val="FC424B"/>
                  </a:solidFill>
                </a:rPr>
                <a:t> 부여</a:t>
              </a: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="" xmlns:a16="http://schemas.microsoft.com/office/drawing/2014/main" id="{EED9BE2C-4E21-45C3-96F8-69D421808626}"/>
                </a:ext>
              </a:extLst>
            </p:cNvPr>
            <p:cNvGrpSpPr/>
            <p:nvPr/>
          </p:nvGrpSpPr>
          <p:grpSpPr>
            <a:xfrm>
              <a:off x="518592" y="5020439"/>
              <a:ext cx="8502745" cy="1003079"/>
              <a:chOff x="518592" y="5020439"/>
              <a:chExt cx="8502745" cy="1003079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="" xmlns:a16="http://schemas.microsoft.com/office/drawing/2014/main" id="{E59098DD-4749-4C29-AE81-52ADC2915B58}"/>
                  </a:ext>
                </a:extLst>
              </p:cNvPr>
              <p:cNvGrpSpPr/>
              <p:nvPr/>
            </p:nvGrpSpPr>
            <p:grpSpPr>
              <a:xfrm>
                <a:off x="3893948" y="5110824"/>
                <a:ext cx="1798931" cy="613647"/>
                <a:chOff x="3886273" y="5131950"/>
                <a:chExt cx="1798931" cy="613647"/>
              </a:xfrm>
            </p:grpSpPr>
            <p:pic>
              <p:nvPicPr>
                <p:cNvPr id="23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73" y="5131950"/>
                  <a:ext cx="1798931" cy="301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73" y="5463764"/>
                  <a:ext cx="1798931" cy="281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5" name="직사각형 24"/>
              <p:cNvSpPr/>
              <p:nvPr/>
            </p:nvSpPr>
            <p:spPr>
              <a:xfrm>
                <a:off x="3777706" y="5020439"/>
                <a:ext cx="2028668" cy="805119"/>
              </a:xfrm>
              <a:prstGeom prst="rect">
                <a:avLst/>
              </a:prstGeom>
              <a:noFill/>
              <a:ln w="19050">
                <a:solidFill>
                  <a:srgbClr val="FC4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화살표 연결선 25"/>
              <p:cNvCxnSpPr>
                <a:cxnSpLocks/>
                <a:endCxn id="25" idx="1"/>
              </p:cNvCxnSpPr>
              <p:nvPr/>
            </p:nvCxnSpPr>
            <p:spPr>
              <a:xfrm flipV="1">
                <a:off x="2845817" y="5422999"/>
                <a:ext cx="931889" cy="32260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/>
              <p:cNvSpPr/>
              <p:nvPr/>
            </p:nvSpPr>
            <p:spPr>
              <a:xfrm>
                <a:off x="518592" y="5727690"/>
                <a:ext cx="2318480" cy="295828"/>
              </a:xfrm>
              <a:prstGeom prst="rect">
                <a:avLst/>
              </a:prstGeom>
              <a:noFill/>
              <a:ln w="19050">
                <a:solidFill>
                  <a:srgbClr val="FC4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화살표 연결선 57">
                <a:extLst>
                  <a:ext uri="{FF2B5EF4-FFF2-40B4-BE49-F238E27FC236}">
                    <a16:creationId xmlns="" xmlns:a16="http://schemas.microsoft.com/office/drawing/2014/main" id="{2482F44D-7A53-40EF-88F8-B63957DF39B0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>
                <a:off x="5806374" y="5422999"/>
                <a:ext cx="3214963" cy="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19803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1" y="1"/>
            <a:ext cx="685150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6	   </a:t>
            </a:r>
            <a:r>
              <a:rPr lang="en-US" altLang="ko-KR" dirty="0"/>
              <a:t>Function (</a:t>
            </a:r>
            <a:r>
              <a:rPr lang="ko-KR" altLang="en-US" dirty="0"/>
              <a:t>사업자 </a:t>
            </a:r>
            <a:r>
              <a:rPr lang="ko-KR" altLang="en-US"/>
              <a:t>헬스장 관리 </a:t>
            </a:r>
            <a:r>
              <a:rPr lang="en-US" altLang="ko-KR"/>
              <a:t>- </a:t>
            </a:r>
            <a:r>
              <a:rPr lang="ko-KR" altLang="en-US"/>
              <a:t>수정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0" y="1567014"/>
            <a:ext cx="10675079" cy="458332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30120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73069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5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Function -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정세화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368735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헬스장 및 운동시설 찾기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8912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208720" y="1"/>
            <a:ext cx="7372293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7	   </a:t>
            </a:r>
            <a:r>
              <a:rPr lang="en-US" altLang="ko-KR" dirty="0"/>
              <a:t>Function (</a:t>
            </a:r>
            <a:r>
              <a:rPr lang="ko-KR" altLang="en-US" dirty="0"/>
              <a:t>헬스장 </a:t>
            </a:r>
            <a:r>
              <a:rPr lang="en-US" altLang="ko-KR" dirty="0"/>
              <a:t>&amp;</a:t>
            </a:r>
            <a:r>
              <a:rPr lang="ko-KR" altLang="en-US" dirty="0"/>
              <a:t> 운동시설 찾기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5730" y="1148634"/>
            <a:ext cx="11922487" cy="5301664"/>
            <a:chOff x="125730" y="935234"/>
            <a:chExt cx="11922487" cy="53016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3570"/>
            <a:stretch/>
          </p:blipFill>
          <p:spPr>
            <a:xfrm>
              <a:off x="1043140" y="1475117"/>
              <a:ext cx="10038421" cy="47617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1866507" y="1995096"/>
              <a:ext cx="2818615" cy="480767"/>
            </a:xfrm>
            <a:prstGeom prst="rect">
              <a:avLst/>
            </a:prstGeom>
            <a:noFill/>
            <a:ln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866507" y="2543736"/>
              <a:ext cx="2818615" cy="3004480"/>
            </a:xfrm>
            <a:prstGeom prst="rect">
              <a:avLst/>
            </a:prstGeom>
            <a:noFill/>
            <a:ln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54487" y="2025576"/>
              <a:ext cx="5380113" cy="3522640"/>
            </a:xfrm>
            <a:prstGeom prst="rect">
              <a:avLst/>
            </a:prstGeom>
            <a:noFill/>
            <a:ln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설명선 1(테두리 및 강조선) 7"/>
            <p:cNvSpPr/>
            <p:nvPr/>
          </p:nvSpPr>
          <p:spPr>
            <a:xfrm flipH="1">
              <a:off x="3695267" y="935234"/>
              <a:ext cx="1661735" cy="401660"/>
            </a:xfrm>
            <a:prstGeom prst="accentBorderCallout1">
              <a:avLst>
                <a:gd name="adj1" fmla="val 48750"/>
                <a:gd name="adj2" fmla="val 107277"/>
                <a:gd name="adj3" fmla="val 286759"/>
                <a:gd name="adj4" fmla="val 147533"/>
              </a:avLst>
            </a:prstGeom>
            <a:solidFill>
              <a:schemeClr val="bg1"/>
            </a:solidFill>
            <a:ln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검색바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및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현재 위치 표시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설명선 1(테두리 및 강조선) 8"/>
            <p:cNvSpPr/>
            <p:nvPr/>
          </p:nvSpPr>
          <p:spPr>
            <a:xfrm>
              <a:off x="125730" y="2800253"/>
              <a:ext cx="1562100" cy="1442323"/>
            </a:xfrm>
            <a:prstGeom prst="accentBorderCallout1">
              <a:avLst>
                <a:gd name="adj1" fmla="val 48750"/>
                <a:gd name="adj2" fmla="val 107277"/>
                <a:gd name="adj3" fmla="val 54718"/>
                <a:gd name="adj4" fmla="val 119349"/>
              </a:avLst>
            </a:prstGeom>
            <a:solidFill>
              <a:schemeClr val="bg1"/>
            </a:solidFill>
            <a:ln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시설 별 페이지 리스트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각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DB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에 등록된 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데이터를 읽어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Ajax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로 리스트화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설명선 1(테두리 및 강조선) 9"/>
            <p:cNvSpPr/>
            <p:nvPr/>
          </p:nvSpPr>
          <p:spPr>
            <a:xfrm>
              <a:off x="10344150" y="2652616"/>
              <a:ext cx="1678305" cy="1914525"/>
            </a:xfrm>
            <a:prstGeom prst="accentBorderCallout1">
              <a:avLst>
                <a:gd name="adj1" fmla="val 55864"/>
                <a:gd name="adj2" fmla="val -6747"/>
                <a:gd name="adj3" fmla="val 61431"/>
                <a:gd name="adj4" fmla="val -61138"/>
              </a:avLst>
            </a:prstGeom>
            <a:solidFill>
              <a:schemeClr val="bg1"/>
            </a:solidFill>
            <a:ln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지도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API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를 사용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각 시설 별 위치 표시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10344150" y="3791511"/>
              <a:ext cx="1704067" cy="574176"/>
              <a:chOff x="10344150" y="3815420"/>
              <a:chExt cx="1704067" cy="574176"/>
            </a:xfrm>
          </p:grpSpPr>
          <p:pic>
            <p:nvPicPr>
              <p:cNvPr id="12" name="Picture 2" descr="C:\final\KHFinalProject\FinalWorkspace\FitnessGround\src\main\webapp\resources\images\public_marker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8462" y="3815420"/>
                <a:ext cx="200025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final\KHFinalProject\FinalWorkspace\FitnessGround\src\main\webapp\resources\images\current_marke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10975" y="3831295"/>
                <a:ext cx="200025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final\KHFinalProject\FinalWorkspace\FitnessGround\src\main\webapp\resources\images\gym_marker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98927" y="3838575"/>
                <a:ext cx="200025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0344150" y="4143375"/>
                <a:ext cx="69762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latin typeface="+mn-ea"/>
                  </a:rPr>
                  <a:t>공공시설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926325" y="4143375"/>
                <a:ext cx="56938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latin typeface="+mn-ea"/>
                  </a:rPr>
                  <a:t>헬스장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1376238" y="4143375"/>
                <a:ext cx="67197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latin typeface="+mn-ea"/>
                  </a:rPr>
                  <a:t>현재위치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512513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6" b="3078"/>
          <a:stretch/>
        </p:blipFill>
        <p:spPr>
          <a:xfrm>
            <a:off x="1033151" y="1656272"/>
            <a:ext cx="10058400" cy="4787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2247900" y="1431985"/>
            <a:ext cx="2228850" cy="973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7" t="3386" r="67963" b="81540"/>
          <a:stretch/>
        </p:blipFill>
        <p:spPr>
          <a:xfrm>
            <a:off x="2424866" y="1521753"/>
            <a:ext cx="1871932" cy="793630"/>
          </a:xfrm>
          <a:prstGeom prst="rect">
            <a:avLst/>
          </a:prstGeom>
        </p:spPr>
      </p:pic>
      <p:sp>
        <p:nvSpPr>
          <p:cNvPr id="20" name="설명선 1(테두리 및 강조선) 19"/>
          <p:cNvSpPr/>
          <p:nvPr/>
        </p:nvSpPr>
        <p:spPr>
          <a:xfrm>
            <a:off x="5421630" y="1199072"/>
            <a:ext cx="3569970" cy="533888"/>
          </a:xfrm>
          <a:prstGeom prst="accentBorderCallout1">
            <a:avLst>
              <a:gd name="adj1" fmla="val 62978"/>
              <a:gd name="adj2" fmla="val -12235"/>
              <a:gd name="adj3" fmla="val 135749"/>
              <a:gd name="adj4" fmla="val -3432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페이지 새로 고침 시 </a:t>
            </a:r>
            <a:r>
              <a:rPr lang="en-US" altLang="ko-KR" sz="1000" dirty="0" err="1">
                <a:solidFill>
                  <a:schemeClr val="tx1"/>
                </a:solidFill>
                <a:latin typeface="+mn-ea"/>
              </a:rPr>
              <a:t>navigator.geolocation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을 이용하여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현재 위치 정보 접근 후 지도 표시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="" xmlns:a16="http://schemas.microsoft.com/office/drawing/2014/main" id="{74C5C768-B0D3-4840-81B1-B77411C3A0BD}"/>
              </a:ext>
            </a:extLst>
          </p:cNvPr>
          <p:cNvSpPr txBox="1">
            <a:spLocks/>
          </p:cNvSpPr>
          <p:nvPr/>
        </p:nvSpPr>
        <p:spPr>
          <a:xfrm>
            <a:off x="208720" y="1"/>
            <a:ext cx="7372293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7	   </a:t>
            </a:r>
            <a:r>
              <a:rPr lang="en-US" altLang="ko-KR" dirty="0"/>
              <a:t>Function (</a:t>
            </a:r>
            <a:r>
              <a:rPr lang="ko-KR" altLang="en-US" dirty="0"/>
              <a:t>헬스장 </a:t>
            </a:r>
            <a:r>
              <a:rPr lang="en-US" altLang="ko-KR" dirty="0"/>
              <a:t>&amp;</a:t>
            </a:r>
            <a:r>
              <a:rPr lang="ko-KR" altLang="en-US" dirty="0"/>
              <a:t> 운동시설 찾기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69277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4" b="3243"/>
          <a:stretch/>
        </p:blipFill>
        <p:spPr>
          <a:xfrm>
            <a:off x="1048120" y="1630393"/>
            <a:ext cx="10028462" cy="4761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1924049" y="2148911"/>
            <a:ext cx="2676525" cy="441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4400" y="2148911"/>
            <a:ext cx="5495925" cy="3461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24400" y="1366783"/>
            <a:ext cx="5495925" cy="4953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를 사용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주소를 검색하여 해당 주소의 주변 체육 시설 검색 가능</a:t>
            </a:r>
          </a:p>
        </p:txBody>
      </p:sp>
      <p:sp>
        <p:nvSpPr>
          <p:cNvPr id="11" name="제목 3">
            <a:extLst>
              <a:ext uri="{FF2B5EF4-FFF2-40B4-BE49-F238E27FC236}">
                <a16:creationId xmlns="" xmlns:a16="http://schemas.microsoft.com/office/drawing/2014/main" id="{A933C3B7-2DE6-4247-AD58-8663999E32D4}"/>
              </a:ext>
            </a:extLst>
          </p:cNvPr>
          <p:cNvSpPr txBox="1">
            <a:spLocks/>
          </p:cNvSpPr>
          <p:nvPr/>
        </p:nvSpPr>
        <p:spPr>
          <a:xfrm>
            <a:off x="208720" y="1"/>
            <a:ext cx="7372293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7	   </a:t>
            </a:r>
            <a:r>
              <a:rPr lang="en-US" altLang="ko-KR" dirty="0"/>
              <a:t>Function (</a:t>
            </a:r>
            <a:r>
              <a:rPr lang="ko-KR" altLang="en-US" dirty="0"/>
              <a:t>헬스장 </a:t>
            </a:r>
            <a:r>
              <a:rPr lang="en-US" altLang="ko-KR" dirty="0"/>
              <a:t>&amp;</a:t>
            </a:r>
            <a:r>
              <a:rPr lang="ko-KR" altLang="en-US" dirty="0"/>
              <a:t> 운동시설 찾기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09924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" b="3174"/>
          <a:stretch/>
        </p:blipFill>
        <p:spPr>
          <a:xfrm>
            <a:off x="1048120" y="1630393"/>
            <a:ext cx="10028462" cy="47617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924048" y="2590620"/>
            <a:ext cx="2676525" cy="3114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4400" y="2148911"/>
            <a:ext cx="5495925" cy="3461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24400" y="1366783"/>
            <a:ext cx="5495925" cy="4953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리스트내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원하는 장소를 클릭하여 지도에서 보기 가능</a:t>
            </a:r>
          </a:p>
        </p:txBody>
      </p:sp>
      <p:sp>
        <p:nvSpPr>
          <p:cNvPr id="7" name="제목 3">
            <a:extLst>
              <a:ext uri="{FF2B5EF4-FFF2-40B4-BE49-F238E27FC236}">
                <a16:creationId xmlns="" xmlns:a16="http://schemas.microsoft.com/office/drawing/2014/main" id="{4A1CAC62-101B-4E45-AF39-77E10CEB0464}"/>
              </a:ext>
            </a:extLst>
          </p:cNvPr>
          <p:cNvSpPr txBox="1">
            <a:spLocks/>
          </p:cNvSpPr>
          <p:nvPr/>
        </p:nvSpPr>
        <p:spPr>
          <a:xfrm>
            <a:off x="208720" y="1"/>
            <a:ext cx="7372293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7	   </a:t>
            </a:r>
            <a:r>
              <a:rPr lang="en-US" altLang="ko-KR" dirty="0"/>
              <a:t>Function (</a:t>
            </a:r>
            <a:r>
              <a:rPr lang="ko-KR" altLang="en-US" dirty="0"/>
              <a:t>헬스장 </a:t>
            </a:r>
            <a:r>
              <a:rPr lang="en-US" altLang="ko-KR" dirty="0"/>
              <a:t>&amp;</a:t>
            </a:r>
            <a:r>
              <a:rPr lang="ko-KR" altLang="en-US" dirty="0"/>
              <a:t> 운동시설 찾기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14882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73069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5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Function - </a:t>
            </a:r>
            <a:r>
              <a:rPr lang="ko-KR" altLang="en-US" sz="5000" dirty="0">
                <a:solidFill>
                  <a:schemeClr val="bg1"/>
                </a:solidFill>
                <a:latin typeface="+mj-ea"/>
                <a:ea typeface="+mj-ea"/>
              </a:rPr>
              <a:t>이규연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368735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+mj-ea"/>
                <a:ea typeface="+mj-ea"/>
              </a:rPr>
              <a:t>관리자페이지</a:t>
            </a:r>
            <a:endParaRPr lang="en-US" altLang="ko-KR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40540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/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8	   </a:t>
            </a:r>
            <a:r>
              <a:rPr lang="en-US" altLang="ko-KR" dirty="0"/>
              <a:t>Function (</a:t>
            </a:r>
            <a:r>
              <a:rPr lang="ko-KR" altLang="en-US" dirty="0"/>
              <a:t>관리자 </a:t>
            </a:r>
            <a:r>
              <a:rPr lang="en-US" altLang="ko-KR" dirty="0"/>
              <a:t>– Main)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062" y="1022130"/>
            <a:ext cx="11619571" cy="5479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사각형: 둥근 모서리 20"/>
          <p:cNvSpPr/>
          <p:nvPr/>
        </p:nvSpPr>
        <p:spPr>
          <a:xfrm>
            <a:off x="10532115" y="3896103"/>
            <a:ext cx="1174000" cy="2147858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DCF46978-3DF5-45C1-B067-CD82DBEC4384}"/>
              </a:ext>
            </a:extLst>
          </p:cNvPr>
          <p:cNvGrpSpPr/>
          <p:nvPr/>
        </p:nvGrpSpPr>
        <p:grpSpPr>
          <a:xfrm>
            <a:off x="3044682" y="1022130"/>
            <a:ext cx="6457911" cy="5636475"/>
            <a:chOff x="3044682" y="1022130"/>
            <a:chExt cx="6457911" cy="56364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929759" y="1022130"/>
              <a:ext cx="2572834" cy="430175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0AC70706-1FEF-4FB6-8D39-F6DE48942A7E}"/>
                </a:ext>
              </a:extLst>
            </p:cNvPr>
            <p:cNvGrpSpPr/>
            <p:nvPr/>
          </p:nvGrpSpPr>
          <p:grpSpPr>
            <a:xfrm>
              <a:off x="3044682" y="1237218"/>
              <a:ext cx="4237064" cy="5421387"/>
              <a:chOff x="3044682" y="1237218"/>
              <a:chExt cx="4237064" cy="5421387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044682" y="3429000"/>
                <a:ext cx="2111889" cy="3229605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="" xmlns:a16="http://schemas.microsoft.com/office/drawing/2014/main" id="{61EEFFB4-BEDF-41A4-AAD0-30DD726E4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5072" y="1237218"/>
                <a:ext cx="0" cy="211637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="" xmlns:a16="http://schemas.microsoft.com/office/drawing/2014/main" id="{7C126889-989E-430B-BFC3-F5DA040F6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5072" y="1237218"/>
                <a:ext cx="3066674" cy="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="" xmlns:a16="http://schemas.microsoft.com/office/drawing/2014/main" id="{B5D58033-CD27-4812-808D-F30B2B27877F}"/>
                </a:ext>
              </a:extLst>
            </p:cNvPr>
            <p:cNvGrpSpPr/>
            <p:nvPr/>
          </p:nvGrpSpPr>
          <p:grpSpPr>
            <a:xfrm>
              <a:off x="5454856" y="1237218"/>
              <a:ext cx="3889866" cy="5419588"/>
              <a:chOff x="5454856" y="1237218"/>
              <a:chExt cx="3889866" cy="5419588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="" xmlns:a16="http://schemas.microsoft.com/office/drawing/2014/main" id="{D64F0E7A-B196-4218-B43E-37C484422B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38497" y="3859720"/>
                <a:ext cx="1695074" cy="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="" xmlns:a16="http://schemas.microsoft.com/office/drawing/2014/main" id="{45FDD7E7-02CE-47C0-8EDA-FC30FC460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3571" y="1237218"/>
                <a:ext cx="0" cy="2622502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="" xmlns:a16="http://schemas.microsoft.com/office/drawing/2014/main" id="{A3F1BADE-5A68-450F-BCF4-4FE91CECE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3278" y="1237218"/>
                <a:ext cx="401444" cy="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그림 13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454856" y="3429000"/>
                <a:ext cx="2072380" cy="3227806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4294967295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2800" dirty="0"/>
              <a:t>1-2. </a:t>
            </a:r>
            <a:r>
              <a:rPr lang="ko-KR" altLang="en-US" sz="2800" dirty="0"/>
              <a:t>개발 일정</a:t>
            </a:r>
          </a:p>
        </p:txBody>
      </p:sp>
      <p:graphicFrame>
        <p:nvGraphicFramePr>
          <p:cNvPr id="3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26748"/>
              </p:ext>
            </p:extLst>
          </p:nvPr>
        </p:nvGraphicFramePr>
        <p:xfrm>
          <a:off x="612000" y="1350000"/>
          <a:ext cx="10979990" cy="493199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310659">
                <a:tc row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/>
                      </a:pPr>
                      <a:endParaRPr lang="ko-KR" altLang="en-US" sz="1400" b="1" kern="1200" dirty="0">
                        <a:solidFill>
                          <a:srgbClr val="586776"/>
                        </a:solidFill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11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solidFill>
                          <a:srgbClr val="586776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12</a:t>
                      </a:r>
                      <a:r>
                        <a:rPr lang="ko-KR" altLang="en-US" sz="1400"/>
                        <a:t>월</a:t>
                      </a:r>
                      <a:endParaRPr lang="ko-KR" altLang="en-US" sz="1400">
                        <a:solidFill>
                          <a:srgbClr val="586776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01</a:t>
                      </a:r>
                      <a:r>
                        <a:rPr lang="ko-KR" altLang="en-US" sz="1400" dirty="0"/>
                        <a:t>월</a:t>
                      </a:r>
                      <a:endParaRPr lang="ko-KR" altLang="en-US" sz="1400" dirty="0">
                        <a:solidFill>
                          <a:srgbClr val="586776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065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주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 </a:t>
                      </a:r>
                      <a:endParaRPr lang="ko-KR" altLang="en-US" sz="1400" b="1" dirty="0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 defTabSz="914400" rtl="0" eaLnBrk="1" latinLnBrk="1" hangingPunct="1">
                        <a:defRPr/>
                      </a:pPr>
                      <a:r>
                        <a:rPr lang="ko-KR" altLang="en-US" sz="1600" kern="1200" dirty="0"/>
                        <a:t>프로젝트 기획</a:t>
                      </a:r>
                      <a:endParaRPr lang="en-US" altLang="ko-KR" sz="1600" b="1" kern="1200" dirty="0">
                        <a:solidFill>
                          <a:srgbClr val="586776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설계</a:t>
                      </a:r>
                      <a:endParaRPr lang="ko-KR" altLang="en-US" sz="1600" b="1" dirty="0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600" dirty="0"/>
                        <a:t>Database </a:t>
                      </a:r>
                      <a:r>
                        <a:rPr lang="ko-KR" altLang="en-US" sz="1600" dirty="0"/>
                        <a:t>설계</a:t>
                      </a:r>
                      <a:endParaRPr lang="ko-KR" altLang="en-US" sz="1600" b="1" dirty="0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600" dirty="0"/>
                        <a:t>Class </a:t>
                      </a:r>
                      <a:r>
                        <a:rPr lang="ko-KR" altLang="en-US" sz="1600" dirty="0"/>
                        <a:t>설계</a:t>
                      </a:r>
                      <a:endParaRPr lang="ko-KR" altLang="en-US" sz="1600" b="1" dirty="0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600" dirty="0"/>
                        <a:t>구현</a:t>
                      </a:r>
                      <a:endParaRPr lang="ko-KR" altLang="en-US" sz="1600" b="1" dirty="0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600" dirty="0"/>
                        <a:t>베타 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디버깅</a:t>
                      </a:r>
                      <a:endParaRPr lang="en-US" altLang="ko-KR" sz="1600" b="1" dirty="0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600" dirty="0"/>
                        <a:t>최종 발표</a:t>
                      </a:r>
                      <a:endParaRPr lang="ko-KR" altLang="en-US" sz="1600" b="1" dirty="0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5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오른쪽 화살표 29"/>
          <p:cNvSpPr/>
          <p:nvPr/>
        </p:nvSpPr>
        <p:spPr>
          <a:xfrm>
            <a:off x="3414361" y="2118346"/>
            <a:ext cx="730255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A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오른쪽 화살표 29"/>
          <p:cNvSpPr/>
          <p:nvPr/>
        </p:nvSpPr>
        <p:spPr>
          <a:xfrm>
            <a:off x="4042954" y="2736528"/>
            <a:ext cx="72325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A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오른쪽 화살표 29"/>
          <p:cNvSpPr/>
          <p:nvPr/>
        </p:nvSpPr>
        <p:spPr>
          <a:xfrm>
            <a:off x="5225143" y="4579240"/>
            <a:ext cx="476642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A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10088174" y="5196198"/>
            <a:ext cx="790950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A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오른쪽 화살표 29"/>
          <p:cNvSpPr/>
          <p:nvPr/>
        </p:nvSpPr>
        <p:spPr>
          <a:xfrm>
            <a:off x="11105044" y="5808734"/>
            <a:ext cx="437251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4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오른쪽 화살표 29"/>
          <p:cNvSpPr/>
          <p:nvPr/>
        </p:nvSpPr>
        <p:spPr>
          <a:xfrm>
            <a:off x="4558641" y="3359427"/>
            <a:ext cx="1233904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A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오른쪽 화살표 29"/>
          <p:cNvSpPr/>
          <p:nvPr/>
        </p:nvSpPr>
        <p:spPr>
          <a:xfrm>
            <a:off x="4845061" y="3954215"/>
            <a:ext cx="1758213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A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208721" y="1"/>
            <a:ext cx="4552122" cy="793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4	   </a:t>
            </a:r>
            <a:r>
              <a:rPr lang="en-US" altLang="ko-KR" dirty="0"/>
              <a:t>Schedule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943780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/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8	   </a:t>
            </a:r>
            <a:r>
              <a:rPr lang="en-US" altLang="ko-KR" dirty="0"/>
              <a:t>Function 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회원 관리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2249" y="1312123"/>
            <a:ext cx="11125200" cy="49948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20"/>
          <p:cNvSpPr/>
          <p:nvPr/>
        </p:nvSpPr>
        <p:spPr>
          <a:xfrm>
            <a:off x="544551" y="1363539"/>
            <a:ext cx="1102192" cy="30541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사각형: 둥근 모서리 20"/>
          <p:cNvSpPr/>
          <p:nvPr/>
        </p:nvSpPr>
        <p:spPr>
          <a:xfrm>
            <a:off x="10228378" y="1363538"/>
            <a:ext cx="1430222" cy="30541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사각형: 둥근 모서리 20"/>
          <p:cNvSpPr/>
          <p:nvPr/>
        </p:nvSpPr>
        <p:spPr>
          <a:xfrm>
            <a:off x="533400" y="5510248"/>
            <a:ext cx="1314063" cy="30541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C4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5F722D59-8695-43CF-96A1-6716815C86DA}"/>
              </a:ext>
            </a:extLst>
          </p:cNvPr>
          <p:cNvGrpSpPr/>
          <p:nvPr/>
        </p:nvGrpSpPr>
        <p:grpSpPr>
          <a:xfrm>
            <a:off x="2674202" y="2140467"/>
            <a:ext cx="8526656" cy="4298348"/>
            <a:chOff x="2674202" y="2140467"/>
            <a:chExt cx="8526656" cy="4298348"/>
          </a:xfrm>
        </p:grpSpPr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4C8D4F63-B246-4EFE-9DFA-EC4DEC2BE941}"/>
                </a:ext>
              </a:extLst>
            </p:cNvPr>
            <p:cNvGrpSpPr/>
            <p:nvPr/>
          </p:nvGrpSpPr>
          <p:grpSpPr>
            <a:xfrm>
              <a:off x="2674202" y="2140467"/>
              <a:ext cx="7796793" cy="4298348"/>
              <a:chOff x="2674202" y="2140467"/>
              <a:chExt cx="7796793" cy="429834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674202" y="5270415"/>
                <a:ext cx="4083050" cy="1168400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cxnSp>
            <p:nvCxnSpPr>
              <p:cNvPr id="15" name="직선 화살표 연결선 14">
                <a:extLst>
                  <a:ext uri="{FF2B5EF4-FFF2-40B4-BE49-F238E27FC236}">
                    <a16:creationId xmlns="" xmlns:a16="http://schemas.microsoft.com/office/drawing/2014/main" id="{E83331DB-7340-4C8B-9AB9-0EBE19D074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2067" y="2140467"/>
                <a:ext cx="0" cy="3016324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="" xmlns:a16="http://schemas.microsoft.com/office/drawing/2014/main" id="{85FA38E9-7F6E-4D1F-90CD-FF80588CD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2067" y="2140467"/>
                <a:ext cx="4928928" cy="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023B7149-E97F-44F8-BD50-E95E8F016971}"/>
                </a:ext>
              </a:extLst>
            </p:cNvPr>
            <p:cNvGrpSpPr/>
            <p:nvPr/>
          </p:nvGrpSpPr>
          <p:grpSpPr>
            <a:xfrm>
              <a:off x="7130509" y="3913511"/>
              <a:ext cx="4070349" cy="2525304"/>
              <a:chOff x="7130509" y="3913511"/>
              <a:chExt cx="4070349" cy="252530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7130509" y="5270415"/>
                <a:ext cx="4070349" cy="1168400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cxnSp>
            <p:nvCxnSpPr>
              <p:cNvPr id="19" name="직선 화살표 연결선 18">
                <a:extLst>
                  <a:ext uri="{FF2B5EF4-FFF2-40B4-BE49-F238E27FC236}">
                    <a16:creationId xmlns="" xmlns:a16="http://schemas.microsoft.com/office/drawing/2014/main" id="{87B17EAB-1943-47DB-BD2C-6D6501F60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1315" y="3913511"/>
                <a:ext cx="0" cy="124328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="" xmlns:a16="http://schemas.microsoft.com/office/drawing/2014/main" id="{C9E8B4CE-61AE-4DB9-9A54-673BFFF0F7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1315" y="3913511"/>
                <a:ext cx="1589680" cy="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/>
          <p:nvPr/>
        </p:nvSpPr>
        <p:spPr>
          <a:xfrm>
            <a:off x="208720" y="1"/>
            <a:ext cx="7957085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8	   </a:t>
            </a:r>
            <a:r>
              <a:rPr lang="en-US" altLang="ko-KR" dirty="0"/>
              <a:t>Function (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헬스장 등록요청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9274" y="1312123"/>
            <a:ext cx="11093451" cy="4994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BF6FC4AA-C9B6-4497-BE82-CF2DCD040CA9}"/>
              </a:ext>
            </a:extLst>
          </p:cNvPr>
          <p:cNvGrpSpPr/>
          <p:nvPr/>
        </p:nvGrpSpPr>
        <p:grpSpPr>
          <a:xfrm>
            <a:off x="2243485" y="3022969"/>
            <a:ext cx="8327108" cy="3540452"/>
            <a:chOff x="2243485" y="3022969"/>
            <a:chExt cx="8327108" cy="354045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43485" y="5382321"/>
              <a:ext cx="4057650" cy="1181100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12943" y="5382321"/>
              <a:ext cx="4057650" cy="1155699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4F1DB7B6-CCF9-450F-AD23-896628D37EB6}"/>
                </a:ext>
              </a:extLst>
            </p:cNvPr>
            <p:cNvCxnSpPr>
              <a:cxnSpLocks/>
            </p:cNvCxnSpPr>
            <p:nvPr/>
          </p:nvCxnSpPr>
          <p:spPr>
            <a:xfrm>
              <a:off x="5641665" y="3022969"/>
              <a:ext cx="0" cy="2261412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C4B17F10-DFDA-41C6-BF1F-8EAEF1B993BA}"/>
                </a:ext>
              </a:extLst>
            </p:cNvPr>
            <p:cNvCxnSpPr>
              <a:cxnSpLocks/>
            </p:cNvCxnSpPr>
            <p:nvPr/>
          </p:nvCxnSpPr>
          <p:spPr>
            <a:xfrm>
              <a:off x="5641665" y="3022969"/>
              <a:ext cx="4928928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1C7A4973-117F-4D5E-BFFF-1CD076FFA4C1}"/>
                </a:ext>
              </a:extLst>
            </p:cNvPr>
            <p:cNvCxnSpPr>
              <a:cxnSpLocks/>
            </p:cNvCxnSpPr>
            <p:nvPr/>
          </p:nvCxnSpPr>
          <p:spPr>
            <a:xfrm>
              <a:off x="9129768" y="3022969"/>
              <a:ext cx="0" cy="2261412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6099" y="1310624"/>
            <a:ext cx="11099800" cy="4994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제목 3"/>
          <p:cNvSpPr txBox="1"/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8	   </a:t>
            </a:r>
            <a:r>
              <a:rPr lang="en-US" altLang="ko-KR" dirty="0"/>
              <a:t>Function (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게시판 관리</a:t>
            </a:r>
            <a:r>
              <a:rPr lang="en-US" altLang="ko-KR" dirty="0"/>
              <a:t>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EE6CD44C-7C6A-4B0F-9A19-7DB0D8F41897}"/>
              </a:ext>
            </a:extLst>
          </p:cNvPr>
          <p:cNvGrpSpPr/>
          <p:nvPr/>
        </p:nvGrpSpPr>
        <p:grpSpPr>
          <a:xfrm>
            <a:off x="6222648" y="1288470"/>
            <a:ext cx="5345576" cy="5352546"/>
            <a:chOff x="6222648" y="1288470"/>
            <a:chExt cx="5345576" cy="53525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222648" y="3970841"/>
              <a:ext cx="3803650" cy="2670175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9" name="사각형: 둥근 모서리 20"/>
            <p:cNvSpPr/>
            <p:nvPr/>
          </p:nvSpPr>
          <p:spPr>
            <a:xfrm>
              <a:off x="10854033" y="1288470"/>
              <a:ext cx="714191" cy="33538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60BB2AC9-13C1-4AEE-8DD0-E457318B189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337" y="1480752"/>
              <a:ext cx="0" cy="2407878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C92F2EE4-EEE2-485C-B232-0D7AD66B02A5}"/>
                </a:ext>
              </a:extLst>
            </p:cNvPr>
            <p:cNvCxnSpPr>
              <a:cxnSpLocks/>
            </p:cNvCxnSpPr>
            <p:nvPr/>
          </p:nvCxnSpPr>
          <p:spPr>
            <a:xfrm>
              <a:off x="9517337" y="1480752"/>
              <a:ext cx="1336696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06527E31-543E-43F2-B1CF-1380075D5F89}"/>
              </a:ext>
            </a:extLst>
          </p:cNvPr>
          <p:cNvGrpSpPr/>
          <p:nvPr/>
        </p:nvGrpSpPr>
        <p:grpSpPr>
          <a:xfrm>
            <a:off x="2487043" y="1081857"/>
            <a:ext cx="5407573" cy="2590800"/>
            <a:chOff x="2487043" y="1081857"/>
            <a:chExt cx="5407573" cy="2590800"/>
          </a:xfrm>
        </p:grpSpPr>
        <p:grpSp>
          <p:nvGrpSpPr>
            <p:cNvPr id="26" name="그룹 25">
              <a:extLst>
                <a:ext uri="{FF2B5EF4-FFF2-40B4-BE49-F238E27FC236}">
                  <a16:creationId xmlns="" xmlns:a16="http://schemas.microsoft.com/office/drawing/2014/main" id="{DEDB33A1-A6F0-4294-B5AD-C5EB1EC2A38D}"/>
                </a:ext>
              </a:extLst>
            </p:cNvPr>
            <p:cNvGrpSpPr/>
            <p:nvPr/>
          </p:nvGrpSpPr>
          <p:grpSpPr>
            <a:xfrm>
              <a:off x="3397506" y="1081857"/>
              <a:ext cx="4497110" cy="2590800"/>
              <a:chOff x="3397506" y="1081857"/>
              <a:chExt cx="4497110" cy="259080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526067" y="1081857"/>
                <a:ext cx="2368549" cy="2590800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="" xmlns:a16="http://schemas.microsoft.com/office/drawing/2014/main" id="{C92BC4FE-5CF0-440B-A1AB-3B09DBAF9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7506" y="3006128"/>
                <a:ext cx="2035731" cy="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사각형: 둥근 모서리 20">
              <a:extLst>
                <a:ext uri="{FF2B5EF4-FFF2-40B4-BE49-F238E27FC236}">
                  <a16:creationId xmlns="" xmlns:a16="http://schemas.microsoft.com/office/drawing/2014/main" id="{75EAA4DD-0A8E-42C8-B90C-EA9184AADFE0}"/>
                </a:ext>
              </a:extLst>
            </p:cNvPr>
            <p:cNvSpPr/>
            <p:nvPr/>
          </p:nvSpPr>
          <p:spPr>
            <a:xfrm>
              <a:off x="2487043" y="2838433"/>
              <a:ext cx="910463" cy="33538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6099" y="1583614"/>
            <a:ext cx="11099800" cy="4402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제목 3"/>
          <p:cNvSpPr txBox="1"/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8	   </a:t>
            </a:r>
            <a:r>
              <a:rPr lang="en-US" altLang="ko-KR" dirty="0"/>
              <a:t>Function (</a:t>
            </a:r>
            <a:r>
              <a:rPr lang="ko-KR" altLang="en-US" dirty="0"/>
              <a:t>관리자 </a:t>
            </a:r>
            <a:r>
              <a:rPr lang="en-US" altLang="ko-KR" dirty="0"/>
              <a:t>- </a:t>
            </a:r>
            <a:r>
              <a:rPr lang="ko-KR" altLang="en-US" dirty="0"/>
              <a:t>문의함</a:t>
            </a:r>
            <a:r>
              <a:rPr lang="en-US" altLang="ko-KR" dirty="0"/>
              <a:t>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368184D8-0A63-473F-AA44-7D820CA042D3}"/>
              </a:ext>
            </a:extLst>
          </p:cNvPr>
          <p:cNvGrpSpPr/>
          <p:nvPr/>
        </p:nvGrpSpPr>
        <p:grpSpPr>
          <a:xfrm>
            <a:off x="4900634" y="457909"/>
            <a:ext cx="5327896" cy="2858271"/>
            <a:chOff x="4900634" y="457909"/>
            <a:chExt cx="5327896" cy="28582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847280" y="457909"/>
              <a:ext cx="2381250" cy="2858271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="" xmlns:a16="http://schemas.microsoft.com/office/drawing/2014/main" id="{50603F17-4011-40E8-B85A-3BD8E8776743}"/>
                </a:ext>
              </a:extLst>
            </p:cNvPr>
            <p:cNvCxnSpPr>
              <a:cxnSpLocks/>
            </p:cNvCxnSpPr>
            <p:nvPr/>
          </p:nvCxnSpPr>
          <p:spPr>
            <a:xfrm>
              <a:off x="6182833" y="2548927"/>
              <a:ext cx="1536404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0">
              <a:extLst>
                <a:ext uri="{FF2B5EF4-FFF2-40B4-BE49-F238E27FC236}">
                  <a16:creationId xmlns="" xmlns:a16="http://schemas.microsoft.com/office/drawing/2014/main" id="{730120DA-0267-445D-8079-B0247CF6DFA2}"/>
                </a:ext>
              </a:extLst>
            </p:cNvPr>
            <p:cNvSpPr/>
            <p:nvPr/>
          </p:nvSpPr>
          <p:spPr>
            <a:xfrm>
              <a:off x="4900634" y="2381232"/>
              <a:ext cx="1282198" cy="33538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FFDA9B36-460D-4F34-9579-55BA899E78B9}"/>
              </a:ext>
            </a:extLst>
          </p:cNvPr>
          <p:cNvGrpSpPr/>
          <p:nvPr/>
        </p:nvGrpSpPr>
        <p:grpSpPr>
          <a:xfrm>
            <a:off x="5889708" y="3784985"/>
            <a:ext cx="5263845" cy="2864238"/>
            <a:chOff x="5889708" y="3784985"/>
            <a:chExt cx="5263845" cy="286423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889708" y="3784985"/>
              <a:ext cx="3816350" cy="286423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20521A29-B066-40C3-A6B2-29D936C63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3220" y="4409625"/>
              <a:ext cx="726808" cy="0"/>
            </a:xfrm>
            <a:prstGeom prst="straightConnector1">
              <a:avLst/>
            </a:prstGeom>
            <a:ln w="19050">
              <a:solidFill>
                <a:srgbClr val="FC424B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0">
              <a:extLst>
                <a:ext uri="{FF2B5EF4-FFF2-40B4-BE49-F238E27FC236}">
                  <a16:creationId xmlns="" xmlns:a16="http://schemas.microsoft.com/office/drawing/2014/main" id="{DC2C4B3A-A7C6-4E54-99C9-AA560D1DEAC2}"/>
                </a:ext>
              </a:extLst>
            </p:cNvPr>
            <p:cNvSpPr/>
            <p:nvPr/>
          </p:nvSpPr>
          <p:spPr>
            <a:xfrm>
              <a:off x="10530028" y="4220664"/>
              <a:ext cx="623525" cy="335389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rgbClr val="FC4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A9327923-3F63-4409-8648-FCF7081A9150}"/>
              </a:ext>
            </a:extLst>
          </p:cNvPr>
          <p:cNvGrpSpPr/>
          <p:nvPr/>
        </p:nvGrpSpPr>
        <p:grpSpPr>
          <a:xfrm>
            <a:off x="772866" y="3337446"/>
            <a:ext cx="10380687" cy="3117714"/>
            <a:chOff x="772866" y="3337446"/>
            <a:chExt cx="10380687" cy="31177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72866" y="3784985"/>
              <a:ext cx="3822699" cy="2670175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34D87F9F-EEAE-4FF8-A9E8-690086ADC271}"/>
                </a:ext>
              </a:extLst>
            </p:cNvPr>
            <p:cNvGrpSpPr/>
            <p:nvPr/>
          </p:nvGrpSpPr>
          <p:grpSpPr>
            <a:xfrm>
              <a:off x="2594344" y="3337446"/>
              <a:ext cx="8559209" cy="335389"/>
              <a:chOff x="2594344" y="3337446"/>
              <a:chExt cx="8559209" cy="335389"/>
            </a:xfrm>
          </p:grpSpPr>
          <p:sp>
            <p:nvSpPr>
              <p:cNvPr id="29" name="사각형: 둥근 모서리 20">
                <a:extLst>
                  <a:ext uri="{FF2B5EF4-FFF2-40B4-BE49-F238E27FC236}">
                    <a16:creationId xmlns="" xmlns:a16="http://schemas.microsoft.com/office/drawing/2014/main" id="{3E762505-08F4-4449-B523-141587B5DEC7}"/>
                  </a:ext>
                </a:extLst>
              </p:cNvPr>
              <p:cNvSpPr/>
              <p:nvPr/>
            </p:nvSpPr>
            <p:spPr>
              <a:xfrm>
                <a:off x="10530028" y="3337446"/>
                <a:ext cx="623525" cy="335389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rgbClr val="FC4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="" xmlns:a16="http://schemas.microsoft.com/office/drawing/2014/main" id="{2F51F83C-FF89-4776-9781-9A010D609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344" y="3498839"/>
                <a:ext cx="7935684" cy="0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="" xmlns:a16="http://schemas.microsoft.com/office/drawing/2014/main" id="{6D268D65-2D02-46E2-B428-95A660877B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344" y="3498839"/>
                <a:ext cx="0" cy="173996"/>
              </a:xfrm>
              <a:prstGeom prst="straightConnector1">
                <a:avLst/>
              </a:prstGeom>
              <a:ln w="19050">
                <a:solidFill>
                  <a:srgbClr val="FC424B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/>
          <p:nvPr/>
        </p:nvSpPr>
        <p:spPr>
          <a:xfrm>
            <a:off x="208721" y="1"/>
            <a:ext cx="6304222" cy="79363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THE정고딕130"/>
                <a:ea typeface="THE정고딕130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+mj-ea"/>
              <a:buAutoNum type="circleNumDbPlain" startAt="5"/>
              <a:defRPr/>
            </a:pPr>
            <a:r>
              <a:rPr lang="en-US" altLang="ko-KR" dirty="0"/>
              <a:t>- </a:t>
            </a:r>
            <a:r>
              <a:rPr lang="en-US" altLang="ko-KR" sz="1800" dirty="0"/>
              <a:t>8	   </a:t>
            </a:r>
            <a:r>
              <a:rPr lang="en-US" altLang="ko-KR" dirty="0"/>
              <a:t>Function 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통계 관리</a:t>
            </a:r>
            <a:r>
              <a:rPr lang="en-US" altLang="ko-KR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2492" y="2064310"/>
            <a:ext cx="2135455" cy="847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33967" y="4462595"/>
            <a:ext cx="1538330" cy="67790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723D9912-69C1-4133-8C60-B681919679EF}"/>
              </a:ext>
            </a:extLst>
          </p:cNvPr>
          <p:cNvGrpSpPr/>
          <p:nvPr/>
        </p:nvGrpSpPr>
        <p:grpSpPr>
          <a:xfrm>
            <a:off x="1180185" y="1152513"/>
            <a:ext cx="9831629" cy="5326519"/>
            <a:chOff x="1180185" y="1109981"/>
            <a:chExt cx="9831629" cy="5326519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452A2C69-7ED3-463D-87F2-49C3D921F1FC}"/>
                </a:ext>
              </a:extLst>
            </p:cNvPr>
            <p:cNvGrpSpPr/>
            <p:nvPr/>
          </p:nvGrpSpPr>
          <p:grpSpPr>
            <a:xfrm>
              <a:off x="1180185" y="1109981"/>
              <a:ext cx="5939081" cy="5326519"/>
              <a:chOff x="1180185" y="1109981"/>
              <a:chExt cx="5939081" cy="5326519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180186" y="3528598"/>
                <a:ext cx="5939080" cy="2907902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180185" y="1109981"/>
                <a:ext cx="5939080" cy="2329870"/>
              </a:xfrm>
              <a:prstGeom prst="rect">
                <a:avLst/>
              </a:prstGeom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506643" y="1925325"/>
              <a:ext cx="3505171" cy="3823234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998114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6"/>
            </a:pP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Demonstration &amp; </a:t>
            </a:r>
            <a:r>
              <a:rPr lang="en-US" altLang="ko-KR" sz="5000" dirty="0" err="1">
                <a:solidFill>
                  <a:schemeClr val="bg1"/>
                </a:solidFill>
                <a:latin typeface="+mj-ea"/>
                <a:ea typeface="+mj-ea"/>
              </a:rPr>
              <a:t>QnA</a:t>
            </a:r>
            <a:endParaRPr lang="en-US" altLang="ko-KR" sz="5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308163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55"/>
          <p:cNvSpPr txBox="1">
            <a:spLocks/>
          </p:cNvSpPr>
          <p:nvPr/>
        </p:nvSpPr>
        <p:spPr>
          <a:xfrm>
            <a:off x="1640484" y="1644707"/>
            <a:ext cx="6343015" cy="92329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di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b="1" cap="none" dirty="0">
                <a:solidFill>
                  <a:srgbClr val="FFFFFF"/>
                </a:solidFill>
                <a:latin typeface="THE정고딕150" charset="0"/>
                <a:ea typeface="THE정고딕150" charset="0"/>
              </a:rPr>
              <a:t>Thank You</a:t>
            </a:r>
            <a:endParaRPr lang="ko-KR" altLang="en-US" sz="40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42390" y="4337685"/>
            <a:ext cx="634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defRPr/>
            </a:pPr>
            <a:endParaRPr lang="en-US" altLang="ko-KR" sz="2000" dirty="0">
              <a:solidFill>
                <a:schemeClr val="bg1"/>
              </a:solidFill>
              <a:latin typeface="THE정고딕130"/>
              <a:ea typeface="THE정고딕130"/>
            </a:endParaRPr>
          </a:p>
          <a:p>
            <a:pPr algn="dist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bg1"/>
                </a:solidFill>
                <a:latin typeface="THE정고딕130"/>
                <a:ea typeface="THE정고딕130"/>
              </a:rPr>
              <a:t>구미향 김도영 </a:t>
            </a:r>
            <a:r>
              <a:rPr lang="ko-KR" altLang="en-US" sz="2000" dirty="0">
                <a:solidFill>
                  <a:srgbClr val="12A5A9"/>
                </a:solidFill>
                <a:latin typeface="THE정고딕130"/>
                <a:ea typeface="THE정고딕130"/>
              </a:rPr>
              <a:t>양동균 </a:t>
            </a:r>
            <a:r>
              <a:rPr lang="ko-KR" altLang="en-US" sz="2000" dirty="0">
                <a:solidFill>
                  <a:schemeClr val="bg1"/>
                </a:solidFill>
                <a:latin typeface="THE정고딕130"/>
                <a:ea typeface="THE정고딕130"/>
              </a:rPr>
              <a:t>윤지선 박준일 정세화 이규연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42390" y="4337685"/>
            <a:ext cx="1758604" cy="500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Team. </a:t>
            </a:r>
            <a:r>
              <a:rPr lang="ko-KR" altLang="en-US" sz="2000" b="1" dirty="0" err="1">
                <a:solidFill>
                  <a:schemeClr val="bg1"/>
                </a:solidFill>
                <a:latin typeface="+mj-lt"/>
              </a:rPr>
              <a:t>뚝이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718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CB0E9E3-FAB5-4E31-83EE-08A0FE55BB4A}"/>
              </a:ext>
            </a:extLst>
          </p:cNvPr>
          <p:cNvSpPr txBox="1"/>
          <p:nvPr/>
        </p:nvSpPr>
        <p:spPr>
          <a:xfrm>
            <a:off x="0" y="2998114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ctr">
              <a:buFont typeface="+mj-ea"/>
              <a:buAutoNum type="circleNumDbPlain" startAt="2"/>
            </a:pPr>
            <a:r>
              <a:rPr lang="en-US" altLang="ko-KR" sz="5000" dirty="0" err="1">
                <a:solidFill>
                  <a:schemeClr val="bg1"/>
                </a:solidFill>
                <a:latin typeface="+mj-ea"/>
                <a:ea typeface="+mj-ea"/>
              </a:rPr>
              <a:t>UseCase</a:t>
            </a:r>
            <a:r>
              <a:rPr lang="en-US" altLang="ko-KR" sz="5000" dirty="0">
                <a:solidFill>
                  <a:schemeClr val="bg1"/>
                </a:solidFill>
                <a:latin typeface="+mj-ea"/>
                <a:ea typeface="+mj-ea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109667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HE정고딕130"/>
        <a:ea typeface="THE정고딕150"/>
        <a:cs typeface=""/>
      </a:majorFont>
      <a:minorFont>
        <a:latin typeface="THE정고딕130"/>
        <a:ea typeface="THE정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1237</Words>
  <Application>Microsoft Office PowerPoint</Application>
  <PresentationFormat>사용자 지정</PresentationFormat>
  <Paragraphs>401</Paragraphs>
  <Slides>86</Slides>
  <Notes>1</Notes>
  <HiddenSlides>7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3" baseType="lpstr">
      <vt:lpstr>굴림</vt:lpstr>
      <vt:lpstr>Arial</vt:lpstr>
      <vt:lpstr>맑은 고딕</vt:lpstr>
      <vt:lpstr>THE정고딕130</vt:lpstr>
      <vt:lpstr>Wingdings</vt:lpstr>
      <vt:lpstr>THE정고딕150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1-2. 개발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Windows 사용자</cp:lastModifiedBy>
  <cp:revision>106</cp:revision>
  <dcterms:modified xsi:type="dcterms:W3CDTF">2018-01-04T13:49:14Z</dcterms:modified>
  <cp:version>0906.0100.01</cp:version>
</cp:coreProperties>
</file>